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8" r:id="rId4"/>
    <p:sldId id="258" r:id="rId5"/>
    <p:sldId id="259" r:id="rId6"/>
    <p:sldId id="310" r:id="rId7"/>
    <p:sldId id="311" r:id="rId8"/>
    <p:sldId id="294" r:id="rId9"/>
    <p:sldId id="295" r:id="rId10"/>
    <p:sldId id="296" r:id="rId11"/>
    <p:sldId id="306" r:id="rId12"/>
    <p:sldId id="313" r:id="rId13"/>
    <p:sldId id="305" r:id="rId14"/>
    <p:sldId id="312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314" r:id="rId50"/>
    <p:sldId id="315" r:id="rId51"/>
    <p:sldId id="316" r:id="rId52"/>
    <p:sldId id="317" r:id="rId53"/>
    <p:sldId id="318" r:id="rId54"/>
    <p:sldId id="319" r:id="rId5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4"/>
    <p:restoredTop sz="94709"/>
  </p:normalViewPr>
  <p:slideViewPr>
    <p:cSldViewPr snapToGrid="0">
      <p:cViewPr varScale="1">
        <p:scale>
          <a:sx n="78" d="100"/>
          <a:sy n="78" d="100"/>
        </p:scale>
        <p:origin x="208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1ED3-9FEA-A184-BDF9-BA66C7FD1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44D3D-C3D1-B011-756B-990FBFCAB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E91EB-3A90-C824-D61A-2229A1F0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947B1-5166-1D1F-9637-05FA85FB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A59E2-EA9B-4FB7-18A5-F327E3B8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65763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7041-7678-648D-F468-8999A63A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3F39A-B8C7-FFAA-88A1-6BAEC236E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5A1C8-7578-6DCD-DF4C-FA03D90C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2C17D-9835-A149-0C93-498CD8D1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E43E-CA05-04FA-7D2A-580A8554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232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8CE87-A031-2A18-9D60-9DEAC7A8A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9DAF2-C1B0-0253-AB61-33401C11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6E0B-4BD7-758E-715F-A6B66AB6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B4793-50C1-570F-7B7F-20595FB5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B7C66-9C15-0296-9781-09C2F531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0278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A837-31D1-CC6D-6577-4F35B0CB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772D-C9D9-339D-49CB-6CEB6AD53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7B153-789C-24FF-D2F5-34A0AD30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CD13E-5706-C6EC-A7A9-4EF64D9C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F28A-CE5C-E34B-96A7-49A5B482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640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1C55-FCAC-7894-7302-E91C59BB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88FCB-0F9F-CA85-A257-26C1FEDF0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458F-4B42-4C9E-97CA-2D241F9F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5C011-5732-6FF8-8CD5-30126F0CA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D3AA6-9BB4-D6BE-0AF9-CE8AEE92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731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6140-7410-2058-478B-BB006531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F55F5-BF2F-218D-511F-5B3EB1F3C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55B09A-754A-C143-081E-E5CBC683B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625A1-5CB3-8C41-B962-E7DBF10A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034E4-5EE2-9FDF-0729-77FC99845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7D43F-5CCC-95DB-619B-9E7A207D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12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8A6FE-40F7-1EB7-FE75-5C755E8E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9636-4E10-DB6C-71C6-E6DDEBDC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9E486-D053-D6B1-91A8-77BC758FA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50C5F-2D59-BDCF-2278-F0FF39011F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1876D-2E31-A4E5-EC1B-7BADC1BBE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DF542B-31E7-20F1-326E-974BF958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73B61C-89A9-82B0-B911-C7BB615D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C4921-984B-C971-3724-28B2A013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3499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C0F34-2EC3-C791-EA38-B90C777C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8961B-D0BC-0E07-9D91-627781B5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9D03E-3899-5083-5D31-8ADF0455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0951A-27DD-6D2F-1074-7FA4C695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1227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9B57D-F89C-8561-ABF4-82C20B32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5E499-04AF-8992-37B8-D17EA315E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D7572-F7B6-804D-ECF9-629A7EE2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873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0F01-59F5-2E7B-F95C-F59D5E20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F28F-6057-D311-A934-EBF17897C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78C8F-C56D-DBF9-58BD-D523FB653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D3040-A05F-6298-C205-68D22271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A341A-4393-8AA3-CC3E-69CFEB76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4FDAA-15FD-B8E9-E0B2-49EF3675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429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2A25-5FCE-8B0B-A6B2-D173B5E9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8233F-C607-8EF6-0871-15814A5C0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27FEA-2B32-1ED6-751A-84362CBB9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AF524-1693-6FE8-C4AC-6CEE762A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43961-BE7F-BC5C-FAF8-A32F563C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2D1F9-3237-A2D1-BD8A-26919F91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153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CF9DD5-49F9-9EAE-2C30-C7651BC1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3C0D2-1D09-FA34-8FE8-FD85F528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4368F-BED1-B73F-2E76-499BA1569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9F452D-F60C-3C45-A26C-2CF509DB159A}" type="datetimeFigureOut">
              <a:rPr lang="en-KR" smtClean="0"/>
              <a:t>4/7/24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68D02-0F4E-9576-50DF-41CE2CF11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03BE1-D0B4-F9BE-C431-78215F557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2791F3-EEAB-5443-8A49-4163871FB34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6956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j-hartmann/emotion-english-distilroberta-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j-hartmann/emotion-english-distilroberta-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A329-AD6B-3481-5404-0BD4DDB19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R" sz="5000" dirty="0"/>
              <a:t>LG Aimers 4</a:t>
            </a:r>
            <a:r>
              <a:rPr lang="en-US" sz="5000" baseline="30000" dirty="0" err="1"/>
              <a:t>th</a:t>
            </a:r>
            <a:r>
              <a:rPr lang="en-US" sz="5000" dirty="0"/>
              <a:t> Offline hackathon</a:t>
            </a:r>
            <a:endParaRPr lang="en-KR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F23D9-C9E5-8B33-BECC-C6BA5EC10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김준영</a:t>
            </a:r>
            <a:endParaRPr lang="en-US" altLang="ko-KR" dirty="0"/>
          </a:p>
          <a:p>
            <a:r>
              <a:rPr lang="en-US" altLang="ko-KR" dirty="0"/>
              <a:t>School of Computing, </a:t>
            </a:r>
            <a:r>
              <a:rPr lang="en-US" altLang="ko-KR" dirty="0" err="1"/>
              <a:t>Gachon</a:t>
            </a:r>
            <a:r>
              <a:rPr lang="en-US" altLang="ko-KR" dirty="0"/>
              <a:t> Univ.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7995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B06C-5A37-B978-2443-6565E757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모델학습</a:t>
            </a:r>
            <a:r>
              <a:rPr lang="en-US" altLang="ko-KR" dirty="0"/>
              <a:t>(</a:t>
            </a:r>
            <a:r>
              <a:rPr lang="en-US" altLang="ko-KR" dirty="0" err="1"/>
              <a:t>con’d</a:t>
            </a:r>
            <a:r>
              <a:rPr lang="en-US" altLang="ko-KR" dirty="0"/>
              <a:t>) + </a:t>
            </a:r>
            <a:r>
              <a:rPr lang="ko-KR" altLang="en-US" dirty="0"/>
              <a:t>성능개선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2634C-D4CE-7540-C5F5-F87ACBD03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67"/>
            <a:ext cx="105156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>
                <a:solidFill>
                  <a:srgbClr val="FF0000"/>
                </a:solidFill>
              </a:rPr>
              <a:t>optuna</a:t>
            </a:r>
            <a:r>
              <a:rPr lang="en-KR" dirty="0"/>
              <a:t>를 사용해 CatboostClassifier의 hyperparameter를 튜닝함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 err="1"/>
              <a:t>customer_idx</a:t>
            </a:r>
            <a:r>
              <a:rPr lang="ko-KR" altLang="en-US" dirty="0"/>
              <a:t>에 집중할 수 있도록 </a:t>
            </a:r>
            <a:r>
              <a:rPr lang="en-US" altLang="ko-KR" dirty="0" err="1"/>
              <a:t>customer_idx</a:t>
            </a:r>
            <a:r>
              <a:rPr lang="ko-KR" altLang="en-US" dirty="0"/>
              <a:t>의 </a:t>
            </a:r>
            <a:r>
              <a:rPr lang="en-US" altLang="ko-KR" dirty="0"/>
              <a:t>importance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 err="1"/>
              <a:t>optuna</a:t>
            </a:r>
            <a:r>
              <a:rPr lang="ko-KR" altLang="en-US" dirty="0"/>
              <a:t>의 점수로 선정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Stratified K-</a:t>
            </a:r>
            <a:r>
              <a:rPr lang="en-US" dirty="0" err="1"/>
              <a:t>fold에서</a:t>
            </a:r>
            <a:r>
              <a:rPr lang="en-US" dirty="0"/>
              <a:t>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로 설정했기 때문에 </a:t>
            </a:r>
            <a:r>
              <a:rPr lang="en-US" altLang="ko-KR" dirty="0"/>
              <a:t>5</a:t>
            </a:r>
            <a:r>
              <a:rPr lang="ko-KR" altLang="en-US" dirty="0"/>
              <a:t>개의 모델이 골고루 잘 학습되는 </a:t>
            </a:r>
            <a:r>
              <a:rPr lang="en-US" altLang="ko-KR" dirty="0"/>
              <a:t>hyperparameter</a:t>
            </a:r>
            <a:r>
              <a:rPr lang="ko-KR" altLang="en-US" dirty="0" err="1"/>
              <a:t>를</a:t>
            </a:r>
            <a:r>
              <a:rPr lang="ko-KR" altLang="en-US" dirty="0"/>
              <a:t> 얻게 됨</a:t>
            </a:r>
            <a:r>
              <a:rPr lang="en-US" altLang="ko-KR" dirty="0"/>
              <a:t>. </a:t>
            </a:r>
            <a:r>
              <a:rPr lang="ko-KR" altLang="en-US" dirty="0"/>
              <a:t>이후 최고의 성능을 내는 </a:t>
            </a:r>
            <a:r>
              <a:rPr lang="en-US" altLang="ko-KR" dirty="0"/>
              <a:t>hyperparameter</a:t>
            </a:r>
            <a:r>
              <a:rPr lang="ko-KR" altLang="en-US" dirty="0"/>
              <a:t>로 학습을 하고 얻은 각각의 데이터에 대한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probability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soft voting ensemble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처음</a:t>
            </a:r>
            <a:r>
              <a:rPr lang="en-US" dirty="0"/>
              <a:t> </a:t>
            </a:r>
            <a:r>
              <a:rPr lang="en-US" dirty="0" err="1"/>
              <a:t>baseline을</a:t>
            </a:r>
            <a:r>
              <a:rPr lang="en-US" dirty="0"/>
              <a:t> </a:t>
            </a:r>
            <a:r>
              <a:rPr lang="en-US" dirty="0" err="1"/>
              <a:t>만들고</a:t>
            </a:r>
            <a:r>
              <a:rPr lang="en-US" dirty="0"/>
              <a:t> </a:t>
            </a:r>
            <a:r>
              <a:rPr lang="en-US" dirty="0" err="1"/>
              <a:t>lead_description을</a:t>
            </a:r>
            <a:r>
              <a:rPr lang="en-US" dirty="0"/>
              <a:t> </a:t>
            </a:r>
            <a:r>
              <a:rPr lang="en-US" dirty="0" err="1"/>
              <a:t>embedding하지</a:t>
            </a:r>
            <a:r>
              <a:rPr lang="en-US" dirty="0"/>
              <a:t> </a:t>
            </a:r>
            <a:r>
              <a:rPr lang="en-US" dirty="0" err="1"/>
              <a:t>않았을</a:t>
            </a:r>
            <a:r>
              <a:rPr lang="en-US" dirty="0"/>
              <a:t> </a:t>
            </a:r>
            <a:r>
              <a:rPr lang="en-US" dirty="0" err="1"/>
              <a:t>때의</a:t>
            </a:r>
            <a:r>
              <a:rPr lang="en-US" dirty="0"/>
              <a:t> </a:t>
            </a:r>
            <a:r>
              <a:rPr lang="en-US" dirty="0" err="1"/>
              <a:t>결과가</a:t>
            </a:r>
            <a:r>
              <a:rPr lang="en-US" dirty="0"/>
              <a:t> </a:t>
            </a:r>
            <a:r>
              <a:rPr lang="en-US" dirty="0" err="1"/>
              <a:t>나쁘지</a:t>
            </a:r>
            <a:r>
              <a:rPr lang="en-US" dirty="0"/>
              <a:t> </a:t>
            </a:r>
            <a:r>
              <a:rPr lang="en-US" dirty="0" err="1"/>
              <a:t>않아서</a:t>
            </a:r>
            <a:r>
              <a:rPr lang="en-US" dirty="0"/>
              <a:t>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모델의</a:t>
            </a:r>
            <a:r>
              <a:rPr lang="en-US" dirty="0"/>
              <a:t> </a:t>
            </a:r>
            <a:r>
              <a:rPr lang="en-US" dirty="0" err="1"/>
              <a:t>결과와</a:t>
            </a:r>
            <a:r>
              <a:rPr lang="en-US" dirty="0"/>
              <a:t> </a:t>
            </a:r>
            <a:r>
              <a:rPr lang="en-US" dirty="0" err="1"/>
              <a:t>이후에</a:t>
            </a:r>
            <a:r>
              <a:rPr lang="en-US" dirty="0"/>
              <a:t> </a:t>
            </a:r>
            <a:r>
              <a:rPr lang="en-US" dirty="0" err="1"/>
              <a:t>embedding한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학습한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hard </a:t>
            </a:r>
            <a:r>
              <a:rPr lang="en-US" dirty="0" err="1"/>
              <a:t>voting함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7627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CA06-6A2F-85E4-B3BE-FADFD0A2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모델 구조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80528-AEB0-D6DC-6055-204BC4943EB4}"/>
              </a:ext>
            </a:extLst>
          </p:cNvPr>
          <p:cNvSpPr/>
          <p:nvPr/>
        </p:nvSpPr>
        <p:spPr>
          <a:xfrm>
            <a:off x="546410" y="1722863"/>
            <a:ext cx="970156" cy="2159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original</a:t>
            </a:r>
          </a:p>
          <a:p>
            <a:pPr algn="ctr"/>
            <a:r>
              <a:rPr lang="en-KR" dirty="0"/>
              <a:t>lead</a:t>
            </a:r>
          </a:p>
          <a:p>
            <a:pPr algn="ctr"/>
            <a:r>
              <a:rPr lang="en-KR" dirty="0"/>
              <a:t>description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DA955-F94A-9B77-7FD1-213449F46834}"/>
              </a:ext>
            </a:extLst>
          </p:cNvPr>
          <p:cNvSpPr/>
          <p:nvPr/>
        </p:nvSpPr>
        <p:spPr>
          <a:xfrm>
            <a:off x="2018370" y="4438182"/>
            <a:ext cx="1126274" cy="2159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emotion</a:t>
            </a:r>
          </a:p>
          <a:p>
            <a:pPr algn="ctr"/>
            <a:r>
              <a:rPr lang="en-KR" dirty="0"/>
              <a:t>distil</a:t>
            </a:r>
          </a:p>
          <a:p>
            <a:pPr algn="ctr"/>
            <a:r>
              <a:rPr lang="en-KR" dirty="0"/>
              <a:t>RoBERTa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BE638-1F58-D854-B4A4-E55DFA6A3247}"/>
              </a:ext>
            </a:extLst>
          </p:cNvPr>
          <p:cNvSpPr/>
          <p:nvPr/>
        </p:nvSpPr>
        <p:spPr>
          <a:xfrm>
            <a:off x="546410" y="4438184"/>
            <a:ext cx="970156" cy="2159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original</a:t>
            </a:r>
          </a:p>
          <a:p>
            <a:pPr algn="ctr"/>
            <a:r>
              <a:rPr lang="en-KR" dirty="0"/>
              <a:t>lead</a:t>
            </a:r>
          </a:p>
          <a:p>
            <a:pPr algn="ctr"/>
            <a:r>
              <a:rPr lang="en-KR" dirty="0"/>
              <a:t>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D9DF9-4F07-B511-918C-599ED9FF2ADA}"/>
              </a:ext>
            </a:extLst>
          </p:cNvPr>
          <p:cNvSpPr/>
          <p:nvPr/>
        </p:nvSpPr>
        <p:spPr>
          <a:xfrm>
            <a:off x="3646448" y="4425171"/>
            <a:ext cx="970156" cy="2159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</a:t>
            </a:r>
          </a:p>
          <a:p>
            <a:pPr algn="ctr"/>
            <a:r>
              <a:rPr lang="en-KR" dirty="0"/>
              <a:t>cessed</a:t>
            </a:r>
          </a:p>
          <a:p>
            <a:pPr algn="ctr"/>
            <a:r>
              <a:rPr lang="en-KR" dirty="0"/>
              <a:t>train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B075C8-CE33-8322-2D1E-F4C1A8F1A38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516566" y="5517994"/>
            <a:ext cx="501804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D9B9C4-B157-0955-E3AE-21E96B22E30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144644" y="5504981"/>
            <a:ext cx="501804" cy="13011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5DC02-6E64-15E3-9A52-0F02D64D9C65}"/>
              </a:ext>
            </a:extLst>
          </p:cNvPr>
          <p:cNvSpPr/>
          <p:nvPr/>
        </p:nvSpPr>
        <p:spPr>
          <a:xfrm>
            <a:off x="3646448" y="1722862"/>
            <a:ext cx="970156" cy="21596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</a:t>
            </a:r>
          </a:p>
          <a:p>
            <a:pPr algn="ctr"/>
            <a:r>
              <a:rPr lang="en-KR" dirty="0"/>
              <a:t>cessed</a:t>
            </a:r>
          </a:p>
          <a:p>
            <a:pPr algn="ctr"/>
            <a:r>
              <a:rPr lang="en-KR" dirty="0"/>
              <a:t>train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6DDA4D-D3B0-D226-B4E0-04514856875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516566" y="2770498"/>
            <a:ext cx="2129882" cy="32174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6F1EA57-4825-FB5B-0F10-F9A82479AD2C}"/>
              </a:ext>
            </a:extLst>
          </p:cNvPr>
          <p:cNvSpPr/>
          <p:nvPr/>
        </p:nvSpPr>
        <p:spPr>
          <a:xfrm>
            <a:off x="5136994" y="1722862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72DE9E-0C75-EC82-79F8-2C7ED31068F7}"/>
              </a:ext>
            </a:extLst>
          </p:cNvPr>
          <p:cNvSpPr/>
          <p:nvPr/>
        </p:nvSpPr>
        <p:spPr>
          <a:xfrm>
            <a:off x="5136994" y="3524364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5C2107-4C35-7367-06E9-66ED9A50D31B}"/>
              </a:ext>
            </a:extLst>
          </p:cNvPr>
          <p:cNvSpPr/>
          <p:nvPr/>
        </p:nvSpPr>
        <p:spPr>
          <a:xfrm>
            <a:off x="5136994" y="2177509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03DDB-B665-E48E-E78F-BCD74FF27706}"/>
              </a:ext>
            </a:extLst>
          </p:cNvPr>
          <p:cNvSpPr/>
          <p:nvPr/>
        </p:nvSpPr>
        <p:spPr>
          <a:xfrm>
            <a:off x="5136995" y="2612403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147BC3-EB5F-78CA-E472-6660F320A124}"/>
              </a:ext>
            </a:extLst>
          </p:cNvPr>
          <p:cNvSpPr/>
          <p:nvPr/>
        </p:nvSpPr>
        <p:spPr>
          <a:xfrm>
            <a:off x="5136994" y="3062808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297722-994A-AEBF-2AD5-5D196D73F463}"/>
              </a:ext>
            </a:extLst>
          </p:cNvPr>
          <p:cNvSpPr/>
          <p:nvPr/>
        </p:nvSpPr>
        <p:spPr>
          <a:xfrm>
            <a:off x="5118408" y="4397930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EFFFD8F-60A5-0E29-64A3-6556FDDEAAB4}"/>
              </a:ext>
            </a:extLst>
          </p:cNvPr>
          <p:cNvSpPr/>
          <p:nvPr/>
        </p:nvSpPr>
        <p:spPr>
          <a:xfrm>
            <a:off x="5118408" y="6199432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B9B9ED-03F7-1297-3AD0-33E5761DE3D8}"/>
              </a:ext>
            </a:extLst>
          </p:cNvPr>
          <p:cNvSpPr/>
          <p:nvPr/>
        </p:nvSpPr>
        <p:spPr>
          <a:xfrm>
            <a:off x="5118408" y="4852577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C6948B-0527-7299-5879-B00036085EDE}"/>
              </a:ext>
            </a:extLst>
          </p:cNvPr>
          <p:cNvSpPr/>
          <p:nvPr/>
        </p:nvSpPr>
        <p:spPr>
          <a:xfrm>
            <a:off x="5118409" y="5287471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30CD67-D657-29E5-BA92-820CD24FD4C0}"/>
              </a:ext>
            </a:extLst>
          </p:cNvPr>
          <p:cNvSpPr/>
          <p:nvPr/>
        </p:nvSpPr>
        <p:spPr>
          <a:xfrm>
            <a:off x="5118408" y="5737876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D06E7-6F7A-CE0E-F39B-536CE2FB8C7F}"/>
              </a:ext>
            </a:extLst>
          </p:cNvPr>
          <p:cNvSpPr txBox="1"/>
          <p:nvPr/>
        </p:nvSpPr>
        <p:spPr>
          <a:xfrm>
            <a:off x="5088432" y="1056715"/>
            <a:ext cx="106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stratified</a:t>
            </a:r>
          </a:p>
          <a:p>
            <a:pPr algn="ctr"/>
            <a:r>
              <a:rPr lang="en-KR" dirty="0"/>
              <a:t>5-fold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EC3165-873B-8FF3-1235-40118C9F64FB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 flipV="1">
            <a:off x="4616604" y="2791461"/>
            <a:ext cx="520391" cy="11211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C57E1B-04BC-DE47-70A8-EC0A4B7818EA}"/>
              </a:ext>
            </a:extLst>
          </p:cNvPr>
          <p:cNvCxnSpPr>
            <a:cxnSpLocks/>
            <a:stCxn id="8" idx="3"/>
            <a:endCxn id="34" idx="1"/>
          </p:cNvCxnSpPr>
          <p:nvPr/>
        </p:nvCxnSpPr>
        <p:spPr>
          <a:xfrm flipV="1">
            <a:off x="4616604" y="5466529"/>
            <a:ext cx="501805" cy="38452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97A888B-42A6-82D8-11CD-020198AF6FA0}"/>
              </a:ext>
            </a:extLst>
          </p:cNvPr>
          <p:cNvSpPr/>
          <p:nvPr/>
        </p:nvSpPr>
        <p:spPr>
          <a:xfrm>
            <a:off x="6750203" y="1721065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A-CB1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1068F1-F38E-EBB6-1A93-D9830A2F7793}"/>
              </a:ext>
            </a:extLst>
          </p:cNvPr>
          <p:cNvSpPr/>
          <p:nvPr/>
        </p:nvSpPr>
        <p:spPr>
          <a:xfrm>
            <a:off x="6750203" y="3522567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A-CB5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9B7199-DAB9-9E1F-A558-5FF898B6BDA3}"/>
              </a:ext>
            </a:extLst>
          </p:cNvPr>
          <p:cNvSpPr/>
          <p:nvPr/>
        </p:nvSpPr>
        <p:spPr>
          <a:xfrm>
            <a:off x="6750203" y="2175712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A-CB2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EA7B57-88E3-AAF4-1591-55D98360BC2E}"/>
              </a:ext>
            </a:extLst>
          </p:cNvPr>
          <p:cNvSpPr/>
          <p:nvPr/>
        </p:nvSpPr>
        <p:spPr>
          <a:xfrm>
            <a:off x="6750204" y="2610606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A-CB3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1D5EA8-03C8-23B6-A754-67E424A92800}"/>
              </a:ext>
            </a:extLst>
          </p:cNvPr>
          <p:cNvSpPr/>
          <p:nvPr/>
        </p:nvSpPr>
        <p:spPr>
          <a:xfrm>
            <a:off x="6750203" y="3061011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A-CB4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364D09-43F6-3CB4-0C09-9F657D34D608}"/>
              </a:ext>
            </a:extLst>
          </p:cNvPr>
          <p:cNvSpPr/>
          <p:nvPr/>
        </p:nvSpPr>
        <p:spPr>
          <a:xfrm>
            <a:off x="6750203" y="4397930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B-CB1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A2C63C-DE03-EAC6-6EF4-4FBE1B88F7EA}"/>
              </a:ext>
            </a:extLst>
          </p:cNvPr>
          <p:cNvSpPr/>
          <p:nvPr/>
        </p:nvSpPr>
        <p:spPr>
          <a:xfrm>
            <a:off x="6750203" y="6199432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B-CB5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DF3BD8E-4AC9-273E-EA44-20A603F6EB6E}"/>
              </a:ext>
            </a:extLst>
          </p:cNvPr>
          <p:cNvSpPr/>
          <p:nvPr/>
        </p:nvSpPr>
        <p:spPr>
          <a:xfrm>
            <a:off x="6750203" y="4852577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B-CB2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6FFEE7-A9CA-CDC3-F1BD-71E3F8A8FFB6}"/>
              </a:ext>
            </a:extLst>
          </p:cNvPr>
          <p:cNvSpPr/>
          <p:nvPr/>
        </p:nvSpPr>
        <p:spPr>
          <a:xfrm>
            <a:off x="6750204" y="5287471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B-CB3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A89472-F2C1-D5C4-0CDC-809A0F023CDE}"/>
              </a:ext>
            </a:extLst>
          </p:cNvPr>
          <p:cNvSpPr/>
          <p:nvPr/>
        </p:nvSpPr>
        <p:spPr>
          <a:xfrm>
            <a:off x="6750203" y="5737876"/>
            <a:ext cx="970156" cy="3581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B-CB4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B41CA6-D6AA-763E-97D1-2AECADF6564B}"/>
              </a:ext>
            </a:extLst>
          </p:cNvPr>
          <p:cNvCxnSpPr>
            <a:cxnSpLocks/>
            <a:stCxn id="29" idx="3"/>
            <a:endCxn id="46" idx="1"/>
          </p:cNvCxnSpPr>
          <p:nvPr/>
        </p:nvCxnSpPr>
        <p:spPr>
          <a:xfrm flipV="1">
            <a:off x="6107151" y="2789664"/>
            <a:ext cx="643053" cy="1797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D2C004-2EBA-97CC-A63B-70BD81EE710B}"/>
              </a:ext>
            </a:extLst>
          </p:cNvPr>
          <p:cNvCxnSpPr>
            <a:cxnSpLocks/>
            <a:stCxn id="34" idx="3"/>
            <a:endCxn id="51" idx="1"/>
          </p:cNvCxnSpPr>
          <p:nvPr/>
        </p:nvCxnSpPr>
        <p:spPr>
          <a:xfrm>
            <a:off x="6088565" y="5466529"/>
            <a:ext cx="661639" cy="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B5B5D90-CDB6-A598-2004-E37FD347A5C6}"/>
              </a:ext>
            </a:extLst>
          </p:cNvPr>
          <p:cNvSpPr txBox="1"/>
          <p:nvPr/>
        </p:nvSpPr>
        <p:spPr>
          <a:xfrm>
            <a:off x="6683111" y="1030103"/>
            <a:ext cx="110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train with</a:t>
            </a:r>
          </a:p>
          <a:p>
            <a:pPr algn="ctr"/>
            <a:r>
              <a:rPr lang="en-KR" dirty="0"/>
              <a:t>optuna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53B42E9-314D-E9B0-1ABF-1099E830BB4D}"/>
              </a:ext>
            </a:extLst>
          </p:cNvPr>
          <p:cNvSpPr/>
          <p:nvPr/>
        </p:nvSpPr>
        <p:spPr>
          <a:xfrm>
            <a:off x="8363412" y="1700269"/>
            <a:ext cx="970156" cy="2180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</a:t>
            </a:r>
          </a:p>
          <a:p>
            <a:pPr algn="ctr"/>
            <a:r>
              <a:rPr lang="en-KR" dirty="0"/>
              <a:t>cessed</a:t>
            </a:r>
          </a:p>
          <a:p>
            <a:pPr algn="ctr"/>
            <a:r>
              <a:rPr lang="en-KR" dirty="0"/>
              <a:t>test</a:t>
            </a:r>
          </a:p>
          <a:p>
            <a:pPr algn="ctr"/>
            <a:r>
              <a:rPr lang="en-KR" dirty="0"/>
              <a:t>data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B20431-F1F1-CA01-2038-E03023A4CC4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7738945" y="2770498"/>
            <a:ext cx="624467" cy="19977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9DD2423-8E47-C5B6-F63B-95A29F7F0C9D}"/>
              </a:ext>
            </a:extLst>
          </p:cNvPr>
          <p:cNvCxnSpPr>
            <a:cxnSpLocks/>
            <a:stCxn id="51" idx="3"/>
            <a:endCxn id="67" idx="1"/>
          </p:cNvCxnSpPr>
          <p:nvPr/>
        </p:nvCxnSpPr>
        <p:spPr>
          <a:xfrm>
            <a:off x="7720360" y="5466529"/>
            <a:ext cx="624465" cy="24831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39B23AF-A026-303E-0774-FCBB81E37FA2}"/>
              </a:ext>
            </a:extLst>
          </p:cNvPr>
          <p:cNvSpPr/>
          <p:nvPr/>
        </p:nvSpPr>
        <p:spPr>
          <a:xfrm>
            <a:off x="8344825" y="4397930"/>
            <a:ext cx="970156" cy="21868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prepro</a:t>
            </a:r>
          </a:p>
          <a:p>
            <a:pPr algn="ctr"/>
            <a:r>
              <a:rPr lang="en-KR" dirty="0"/>
              <a:t>cessed</a:t>
            </a:r>
          </a:p>
          <a:p>
            <a:pPr algn="ctr"/>
            <a:r>
              <a:rPr lang="en-KR" dirty="0"/>
              <a:t>test</a:t>
            </a:r>
          </a:p>
          <a:p>
            <a:pPr algn="ctr"/>
            <a:r>
              <a:rPr lang="en-KR" dirty="0"/>
              <a:t>data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3CF02D-F6DE-655A-E8D3-276EAAED0A8E}"/>
              </a:ext>
            </a:extLst>
          </p:cNvPr>
          <p:cNvSpPr txBox="1"/>
          <p:nvPr/>
        </p:nvSpPr>
        <p:spPr>
          <a:xfrm>
            <a:off x="8438931" y="1049147"/>
            <a:ext cx="78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soft</a:t>
            </a:r>
          </a:p>
          <a:p>
            <a:pPr algn="ctr"/>
            <a:r>
              <a:rPr lang="en-KR" dirty="0"/>
              <a:t>voting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30E827-BEA4-2637-E0D0-E9A93CA12A40}"/>
              </a:ext>
            </a:extLst>
          </p:cNvPr>
          <p:cNvSpPr/>
          <p:nvPr/>
        </p:nvSpPr>
        <p:spPr>
          <a:xfrm>
            <a:off x="9816785" y="2952635"/>
            <a:ext cx="970156" cy="2180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predict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473CB0-CD4E-E8B2-B610-796F7B590D51}"/>
              </a:ext>
            </a:extLst>
          </p:cNvPr>
          <p:cNvSpPr txBox="1"/>
          <p:nvPr/>
        </p:nvSpPr>
        <p:spPr>
          <a:xfrm>
            <a:off x="9893489" y="2220433"/>
            <a:ext cx="78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hard</a:t>
            </a:r>
          </a:p>
          <a:p>
            <a:pPr algn="ctr"/>
            <a:r>
              <a:rPr lang="en-KR" dirty="0"/>
              <a:t>voting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500E911-5DC2-94EA-95B7-A95C702521BA}"/>
              </a:ext>
            </a:extLst>
          </p:cNvPr>
          <p:cNvCxnSpPr>
            <a:cxnSpLocks/>
            <a:stCxn id="60" idx="3"/>
            <a:endCxn id="72" idx="1"/>
          </p:cNvCxnSpPr>
          <p:nvPr/>
        </p:nvCxnSpPr>
        <p:spPr>
          <a:xfrm>
            <a:off x="9333568" y="2790475"/>
            <a:ext cx="483217" cy="1252366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DB31BFD-AD77-DDC7-A08C-E2D12701F529}"/>
              </a:ext>
            </a:extLst>
          </p:cNvPr>
          <p:cNvCxnSpPr>
            <a:cxnSpLocks/>
            <a:stCxn id="67" idx="3"/>
            <a:endCxn id="72" idx="1"/>
          </p:cNvCxnSpPr>
          <p:nvPr/>
        </p:nvCxnSpPr>
        <p:spPr>
          <a:xfrm flipV="1">
            <a:off x="9314981" y="4042841"/>
            <a:ext cx="501804" cy="1448519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0B5D22C-8001-F11C-E9B0-E31E556758B7}"/>
              </a:ext>
            </a:extLst>
          </p:cNvPr>
          <p:cNvCxnSpPr>
            <a:cxnSpLocks/>
            <a:stCxn id="72" idx="3"/>
            <a:endCxn id="86" idx="1"/>
          </p:cNvCxnSpPr>
          <p:nvPr/>
        </p:nvCxnSpPr>
        <p:spPr>
          <a:xfrm>
            <a:off x="10786941" y="4042841"/>
            <a:ext cx="579855" cy="260"/>
          </a:xfrm>
          <a:prstGeom prst="straightConnector1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37ED40B-DE67-2D1B-8460-477B5088339B}"/>
              </a:ext>
            </a:extLst>
          </p:cNvPr>
          <p:cNvSpPr txBox="1"/>
          <p:nvPr/>
        </p:nvSpPr>
        <p:spPr>
          <a:xfrm>
            <a:off x="11366796" y="3858435"/>
            <a:ext cx="66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T/F</a:t>
            </a:r>
          </a:p>
        </p:txBody>
      </p:sp>
    </p:spTree>
    <p:extLst>
      <p:ext uri="{BB962C8B-B14F-4D97-AF65-F5344CB8AC3E}">
        <p14:creationId xmlns:p14="http://schemas.microsoft.com/office/powerpoint/2010/main" val="257471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8911-FDAF-26AA-961E-9611FE39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 분석</a:t>
            </a:r>
          </a:p>
        </p:txBody>
      </p:sp>
      <p:pic>
        <p:nvPicPr>
          <p:cNvPr id="4" name="Picture 3" descr="A graph with text overlay&#10;&#10;Description automatically generated">
            <a:extLst>
              <a:ext uri="{FF2B5EF4-FFF2-40B4-BE49-F238E27FC236}">
                <a16:creationId xmlns:a16="http://schemas.microsoft.com/office/drawing/2014/main" id="{50D3581D-660B-969F-E9AD-0E91BFAB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9" y="2660245"/>
            <a:ext cx="6129011" cy="4226903"/>
          </a:xfrm>
          <a:prstGeom prst="rect">
            <a:avLst/>
          </a:prstGeom>
        </p:spPr>
      </p:pic>
      <p:pic>
        <p:nvPicPr>
          <p:cNvPr id="5" name="Picture 4" descr="A graph with text overlay&#10;&#10;Description automatically generated">
            <a:extLst>
              <a:ext uri="{FF2B5EF4-FFF2-40B4-BE49-F238E27FC236}">
                <a16:creationId xmlns:a16="http://schemas.microsoft.com/office/drawing/2014/main" id="{8ECE53EB-FCDB-FD15-2E4D-FB1C1275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5810"/>
            <a:ext cx="6159474" cy="4322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4F7E2-0239-9545-3E2C-B08F56E4921B}"/>
              </a:ext>
            </a:extLst>
          </p:cNvPr>
          <p:cNvSpPr txBox="1"/>
          <p:nvPr/>
        </p:nvSpPr>
        <p:spPr>
          <a:xfrm>
            <a:off x="9221717" y="229091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model2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53F73B-A298-BA78-B384-E2BFADB7886E}"/>
              </a:ext>
            </a:extLst>
          </p:cNvPr>
          <p:cNvSpPr txBox="1"/>
          <p:nvPr/>
        </p:nvSpPr>
        <p:spPr>
          <a:xfrm>
            <a:off x="3079737" y="227352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model1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814E8-7404-35DD-8AA6-38CABBAC7314}"/>
              </a:ext>
            </a:extLst>
          </p:cNvPr>
          <p:cNvSpPr txBox="1"/>
          <p:nvPr/>
        </p:nvSpPr>
        <p:spPr>
          <a:xfrm>
            <a:off x="9221717" y="585788"/>
            <a:ext cx="2255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KR" dirty="0"/>
              <a:t>너무 많은 feature</a:t>
            </a:r>
          </a:p>
          <a:p>
            <a:pPr marL="342900" indent="-342900">
              <a:buAutoNum type="arabicPeriod"/>
            </a:pPr>
            <a:r>
              <a:rPr lang="en-KR" dirty="0"/>
              <a:t>importance 편향</a:t>
            </a:r>
          </a:p>
        </p:txBody>
      </p:sp>
    </p:spTree>
    <p:extLst>
      <p:ext uri="{BB962C8B-B14F-4D97-AF65-F5344CB8AC3E}">
        <p14:creationId xmlns:p14="http://schemas.microsoft.com/office/powerpoint/2010/main" val="325524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4C6F-E53B-788B-081D-A1030E0A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50125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105F-0AC6-3F3C-8F7A-43B058E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DD0A-0F8C-9C23-5B29-82E35A2D9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20B7938-790F-3A66-E1E1-21A82DF45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895" y="450421"/>
            <a:ext cx="2452161" cy="604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8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FBB3-D688-94B3-6631-0FB5F6CE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bant_submit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7A8C0-D870-3BF6-11F7-E9C241FD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NULL값이 없다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dirty="0" err="1"/>
              <a:t>is_converted</a:t>
            </a:r>
            <a:r>
              <a:rPr lang="en-US" dirty="0"/>
              <a:t> </a:t>
            </a:r>
            <a:r>
              <a:rPr lang="en-US" dirty="0" err="1"/>
              <a:t>와</a:t>
            </a:r>
            <a:r>
              <a:rPr lang="en-US" dirty="0"/>
              <a:t> </a:t>
            </a:r>
            <a:r>
              <a:rPr lang="en-US" dirty="0" err="1"/>
              <a:t>상관관계가</a:t>
            </a:r>
            <a:r>
              <a:rPr lang="en-US" dirty="0"/>
              <a:t> </a:t>
            </a:r>
            <a:r>
              <a:rPr lang="en-US" dirty="0" err="1"/>
              <a:t>없는</a:t>
            </a:r>
            <a:r>
              <a:rPr lang="en-US" dirty="0"/>
              <a:t> </a:t>
            </a:r>
            <a:r>
              <a:rPr lang="en-US" dirty="0" err="1"/>
              <a:t>것</a:t>
            </a:r>
            <a:r>
              <a:rPr lang="en-US" dirty="0"/>
              <a:t> </a:t>
            </a:r>
            <a:r>
              <a:rPr lang="en-US" dirty="0" err="1"/>
              <a:t>같다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0, 0.25, 0.5, 0.75, 1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value</a:t>
            </a:r>
            <a:r>
              <a:rPr lang="ko-KR" altLang="en-US" dirty="0"/>
              <a:t>뿐이라</a:t>
            </a:r>
            <a:br>
              <a:rPr lang="en-US" altLang="ko-KR" dirty="0"/>
            </a:br>
            <a:r>
              <a:rPr lang="en-US" altLang="ko-KR" dirty="0"/>
              <a:t>categorical</a:t>
            </a:r>
            <a:r>
              <a:rPr lang="ko-KR" altLang="en-US" dirty="0"/>
              <a:t>하게 사용할 수도 있을 것 같다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6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D0B035F6-459A-D10F-037C-9E579E26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540" y="3089190"/>
            <a:ext cx="3682163" cy="35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9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394F-BCDD-D2DE-81A3-0C6D792F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Expected_submit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D001-D16E-708B-3E1A-320EA65D0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KR" dirty="0"/>
              <a:t>NULL값 </a:t>
            </a:r>
            <a:r>
              <a:rPr lang="en-US" altLang="ko-KR" dirty="0"/>
              <a:t>35177</a:t>
            </a:r>
            <a:r>
              <a:rPr lang="ko-KR" altLang="en-US" dirty="0"/>
              <a:t>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dirty="0" err="1"/>
              <a:t>고객이</a:t>
            </a:r>
            <a:r>
              <a:rPr lang="en-US" dirty="0"/>
              <a:t> </a:t>
            </a:r>
            <a:r>
              <a:rPr lang="en-US" dirty="0" err="1"/>
              <a:t>희망하는</a:t>
            </a:r>
            <a:r>
              <a:rPr lang="en-US" dirty="0"/>
              <a:t> </a:t>
            </a:r>
            <a:r>
              <a:rPr lang="en-US" dirty="0" err="1"/>
              <a:t>예산</a:t>
            </a:r>
            <a:r>
              <a:rPr lang="en-US" dirty="0"/>
              <a:t> </a:t>
            </a:r>
            <a:r>
              <a:rPr lang="en-US" dirty="0" err="1"/>
              <a:t>범위</a:t>
            </a:r>
            <a:endParaRPr lang="en-US" dirty="0"/>
          </a:p>
          <a:p>
            <a:pPr marL="514350" indent="-514350">
              <a:buAutoNum type="arabicPeriod" startAt="3"/>
            </a:pPr>
            <a:r>
              <a:rPr lang="en-KR" dirty="0"/>
              <a:t>숫자 추출 필요</a:t>
            </a:r>
          </a:p>
          <a:p>
            <a:pPr marL="514350" indent="-514350">
              <a:buAutoNum type="arabicPeriod" startAt="3"/>
            </a:pPr>
            <a:endParaRPr lang="en-KR" dirty="0"/>
          </a:p>
          <a:p>
            <a:pPr marL="514350" indent="-514350">
              <a:buAutoNum type="alphaLcPeriod"/>
            </a:pPr>
            <a:r>
              <a:rPr lang="en-KR" dirty="0"/>
              <a:t>,(comma) &amp; .(dot)제거</a:t>
            </a:r>
          </a:p>
          <a:p>
            <a:pPr marL="514350" indent="-514350">
              <a:buAutoNum type="alphaLcPeriod"/>
            </a:pPr>
            <a:r>
              <a:rPr lang="en-KR" dirty="0"/>
              <a:t>앞에 있는 숫자만 추출</a:t>
            </a:r>
          </a:p>
          <a:p>
            <a:pPr marL="514350" indent="-514350">
              <a:buAutoNum type="alphaLcPeriod"/>
            </a:pPr>
            <a:r>
              <a:rPr lang="en-KR" dirty="0"/>
              <a:t>more, ongoing -&gt; positive(1)</a:t>
            </a:r>
            <a:br>
              <a:rPr lang="en-US" dirty="0"/>
            </a:br>
            <a:r>
              <a:rPr lang="en-US" dirty="0"/>
              <a:t>else -&gt; negative(0)</a:t>
            </a:r>
          </a:p>
          <a:p>
            <a:pPr marL="514350" indent="-514350">
              <a:buAutoNum type="alphaLcPeriod"/>
            </a:pPr>
            <a:r>
              <a:rPr lang="en-US" altLang="ko-KR" dirty="0"/>
              <a:t>2</a:t>
            </a:r>
            <a:r>
              <a:rPr lang="ko-KR" altLang="en-US" dirty="0"/>
              <a:t>개 파생 변수 생성 후</a:t>
            </a:r>
            <a:br>
              <a:rPr lang="en-US" altLang="ko-KR" dirty="0"/>
            </a:br>
            <a:r>
              <a:rPr lang="en-US" altLang="ko-KR" dirty="0"/>
              <a:t>original column </a:t>
            </a:r>
            <a:r>
              <a:rPr lang="ko-KR" altLang="en-US" dirty="0"/>
              <a:t>삭제</a:t>
            </a:r>
            <a:endParaRPr lang="en-KR" dirty="0"/>
          </a:p>
        </p:txBody>
      </p:sp>
      <p:pic>
        <p:nvPicPr>
          <p:cNvPr id="5" name="Picture 4" descr="A white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2DC86C0B-1D6B-6992-2BC1-30EA3187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53" y="509657"/>
            <a:ext cx="5069925" cy="58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7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819F-22B2-E507-CCEA-989045CD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customer_country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D51A9-A6AA-D3E5-59B5-F8885E982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customer_country와 customer_country.1이 </a:t>
            </a:r>
            <a:r>
              <a:rPr lang="en-KR" dirty="0">
                <a:solidFill>
                  <a:srgbClr val="FF0000"/>
                </a:solidFill>
              </a:rPr>
              <a:t>겹치는 개수가 </a:t>
            </a:r>
            <a:r>
              <a:rPr lang="en-US" altLang="ko-KR" dirty="0">
                <a:solidFill>
                  <a:srgbClr val="FF0000"/>
                </a:solidFill>
              </a:rPr>
              <a:t>58317</a:t>
            </a:r>
            <a:r>
              <a:rPr lang="ko-KR" altLang="en-US" dirty="0">
                <a:solidFill>
                  <a:srgbClr val="FF0000"/>
                </a:solidFill>
              </a:rPr>
              <a:t>개임을 </a:t>
            </a:r>
            <a:r>
              <a:rPr lang="ko-KR" altLang="en-US" dirty="0"/>
              <a:t>고려해</a:t>
            </a:r>
            <a:r>
              <a:rPr lang="en-US" altLang="ko-KR" dirty="0"/>
              <a:t>, customer_country.1 column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dirty="0" err="1"/>
              <a:t>unique한</a:t>
            </a:r>
            <a:r>
              <a:rPr lang="en-US" dirty="0"/>
              <a:t> </a:t>
            </a:r>
            <a:r>
              <a:rPr lang="en-US" dirty="0" err="1"/>
              <a:t>value가</a:t>
            </a:r>
            <a:r>
              <a:rPr 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15400</a:t>
            </a:r>
            <a:r>
              <a:rPr lang="en-US" altLang="ko-KR" dirty="0"/>
              <a:t> + </a:t>
            </a:r>
            <a:r>
              <a:rPr lang="ko-KR" altLang="en-US" dirty="0"/>
              <a:t>패턴이 </a:t>
            </a:r>
            <a:r>
              <a:rPr lang="ko-KR" altLang="en-US" dirty="0">
                <a:solidFill>
                  <a:srgbClr val="FF0000"/>
                </a:solidFill>
              </a:rPr>
              <a:t>복잡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특수문자 삭제</a:t>
            </a:r>
            <a:r>
              <a:rPr lang="en-US" altLang="ko-KR" dirty="0"/>
              <a:t>, </a:t>
            </a:r>
            <a:r>
              <a:rPr lang="ko-KR" altLang="en-US" dirty="0"/>
              <a:t>대문자를 소문자로 변경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r>
              <a:rPr lang="en-US" altLang="ko-KR" dirty="0"/>
              <a:t>NULL</a:t>
            </a:r>
            <a:r>
              <a:rPr lang="ko-KR" altLang="en-US" dirty="0"/>
              <a:t>값은 </a:t>
            </a:r>
            <a:r>
              <a:rPr lang="en-US" altLang="ko-KR" dirty="0"/>
              <a:t>‘NAN’ </a:t>
            </a:r>
            <a:r>
              <a:rPr lang="ko-KR" altLang="en-US" dirty="0" err="1"/>
              <a:t>으로</a:t>
            </a:r>
            <a:r>
              <a:rPr lang="ko-KR" altLang="en-US" dirty="0"/>
              <a:t> 대체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409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01B1-B086-F2B6-7182-6FDF7C19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business_unit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C816-93D4-1C30-2A2F-ACF14864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NULL값이 없음</a:t>
            </a:r>
          </a:p>
          <a:p>
            <a:pPr marL="514350" indent="-514350">
              <a:buAutoNum type="arabicPeriod"/>
            </a:pPr>
            <a:r>
              <a:rPr lang="en-KR" dirty="0"/>
              <a:t>Solution value의 is_converted개수가 </a:t>
            </a:r>
            <a:r>
              <a:rPr lang="en-US" altLang="ko-KR" dirty="0"/>
              <a:t>3:296</a:t>
            </a:r>
            <a:r>
              <a:rPr lang="ko-KR" altLang="en-US" dirty="0"/>
              <a:t>임</a:t>
            </a:r>
            <a:r>
              <a:rPr lang="en-US" altLang="ko-KR" dirty="0"/>
              <a:t> AS value</a:t>
            </a:r>
            <a:r>
              <a:rPr lang="ko-KR" altLang="en-US" dirty="0"/>
              <a:t>의 </a:t>
            </a:r>
            <a:r>
              <a:rPr lang="en-US" altLang="ko-KR" dirty="0" err="1"/>
              <a:t>is_converted</a:t>
            </a:r>
            <a:r>
              <a:rPr lang="ko-KR" altLang="en-US" dirty="0"/>
              <a:t>비율이 약 </a:t>
            </a:r>
            <a:r>
              <a:rPr lang="en-US" altLang="ko-KR" dirty="0"/>
              <a:t>18</a:t>
            </a:r>
            <a:r>
              <a:rPr lang="ko-KR" altLang="en-US" dirty="0"/>
              <a:t>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학습할 때 중요한 </a:t>
            </a:r>
            <a:r>
              <a:rPr lang="en-US" altLang="ko-KR" dirty="0"/>
              <a:t>feature</a:t>
            </a:r>
            <a:r>
              <a:rPr lang="ko-KR" altLang="en-US" dirty="0"/>
              <a:t>중 하나</a:t>
            </a:r>
            <a:r>
              <a:rPr lang="en-US" altLang="ko-KR" dirty="0"/>
              <a:t>?</a:t>
            </a:r>
            <a:endParaRPr lang="en-KR" dirty="0"/>
          </a:p>
        </p:txBody>
      </p:sp>
      <p:pic>
        <p:nvPicPr>
          <p:cNvPr id="5" name="Picture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022C77B-6401-F427-14DC-51FFA78C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701" y="2879123"/>
            <a:ext cx="4023299" cy="372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C908-CD01-6308-3C75-9FD385C2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com_reg_ver_win_rate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19BF4-3817-3E10-928E-B5F717751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범위가 </a:t>
            </a:r>
            <a:r>
              <a:rPr lang="en-US" altLang="ko-KR" dirty="0"/>
              <a:t>[0,1]</a:t>
            </a:r>
            <a:r>
              <a:rPr lang="ko-KR" altLang="en-US" dirty="0"/>
              <a:t>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 err="1"/>
              <a:t>is_converted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인 </a:t>
            </a:r>
            <a:r>
              <a:rPr lang="en-US" altLang="ko-KR" dirty="0" err="1"/>
              <a:t>com_reg_ver_win_rate</a:t>
            </a:r>
            <a:br>
              <a:rPr lang="en-US" altLang="ko-KR" dirty="0"/>
            </a:br>
            <a:r>
              <a:rPr lang="ko-KR" altLang="en-US" dirty="0"/>
              <a:t>가 좀더 오른쪽에 </a:t>
            </a:r>
            <a:r>
              <a:rPr lang="ko-KR" altLang="en-US" dirty="0" err="1"/>
              <a:t>분포되어있음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비율 구하는 법을 모르기 때문에</a:t>
            </a:r>
            <a:br>
              <a:rPr lang="en-US" altLang="ko-KR" dirty="0"/>
            </a:br>
            <a:r>
              <a:rPr lang="en-US" altLang="ko-KR" dirty="0"/>
              <a:t>NULL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대체</a:t>
            </a:r>
            <a:r>
              <a:rPr lang="en-US" altLang="ko-KR" dirty="0"/>
              <a:t>, </a:t>
            </a:r>
            <a:r>
              <a:rPr lang="ko-KR" altLang="en-US" dirty="0"/>
              <a:t>활용한다면</a:t>
            </a:r>
            <a:br>
              <a:rPr lang="en-US" altLang="ko-KR" dirty="0"/>
            </a:br>
            <a:r>
              <a:rPr lang="en-US" altLang="ko-KR" dirty="0" err="1"/>
              <a:t>StandardScaler</a:t>
            </a:r>
            <a:r>
              <a:rPr lang="ko-KR" altLang="en-US" dirty="0"/>
              <a:t>가 적합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KR" dirty="0"/>
          </a:p>
        </p:txBody>
      </p:sp>
      <p:pic>
        <p:nvPicPr>
          <p:cNvPr id="5" name="Picture 4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6C291CC5-41EA-6324-D2D9-18192749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72" y="3563937"/>
            <a:ext cx="4228527" cy="3138616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4C3B957-F9D8-4739-1DF8-FFD48CB8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220" y="155447"/>
            <a:ext cx="4173780" cy="31386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A636B-EBED-41E0-F559-8695B0342523}"/>
              </a:ext>
            </a:extLst>
          </p:cNvPr>
          <p:cNvSpPr txBox="1"/>
          <p:nvPr/>
        </p:nvSpPr>
        <p:spPr>
          <a:xfrm>
            <a:off x="6808573" y="15316"/>
            <a:ext cx="17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is_converted=1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2A49B-1159-C08D-347F-1909A5AE0BFC}"/>
              </a:ext>
            </a:extLst>
          </p:cNvPr>
          <p:cNvSpPr txBox="1"/>
          <p:nvPr/>
        </p:nvSpPr>
        <p:spPr>
          <a:xfrm>
            <a:off x="6808572" y="3429000"/>
            <a:ext cx="170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is_converted=0</a:t>
            </a:r>
          </a:p>
        </p:txBody>
      </p:sp>
    </p:spTree>
    <p:extLst>
      <p:ext uri="{BB962C8B-B14F-4D97-AF65-F5344CB8AC3E}">
        <p14:creationId xmlns:p14="http://schemas.microsoft.com/office/powerpoint/2010/main" val="36319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5EEA-A269-D380-A5DF-49AF46CB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56DF1-66DC-E5E0-F4BF-6F47AB7A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문제 접근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데이터 분석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Validation Dataset </a:t>
            </a:r>
            <a:r>
              <a:rPr lang="ko-KR" altLang="en-US" dirty="0"/>
              <a:t>구축 전략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모델 학습</a:t>
            </a:r>
            <a:r>
              <a:rPr lang="en-US" altLang="ko-KR" dirty="0"/>
              <a:t>,</a:t>
            </a:r>
            <a:r>
              <a:rPr lang="ko-KR" altLang="en-US" dirty="0"/>
              <a:t> 모델 추론</a:t>
            </a:r>
            <a:r>
              <a:rPr lang="en-US" altLang="ko-KR" dirty="0"/>
              <a:t>,</a:t>
            </a:r>
            <a:r>
              <a:rPr lang="ko-KR" altLang="en-US" dirty="0"/>
              <a:t> 성능 개선 방법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모델 결과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288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E73F-48A7-35EB-F399-D02EE03A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cutomer_idx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6041-E7C0-2D7C-C373-175AD9E6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is_converted와 상관관계가 제일 높음</a:t>
            </a:r>
          </a:p>
          <a:p>
            <a:pPr marL="514350" indent="-514350">
              <a:buAutoNum type="arabicPeriod"/>
            </a:pPr>
            <a:r>
              <a:rPr lang="en-KR" dirty="0"/>
              <a:t>train_data에 있는 </a:t>
            </a:r>
            <a:r>
              <a:rPr lang="en-US" altLang="ko-KR" dirty="0" err="1"/>
              <a:t>customer_idx</a:t>
            </a:r>
            <a:r>
              <a:rPr lang="en-US" altLang="ko-KR" dirty="0"/>
              <a:t> -&gt; </a:t>
            </a:r>
            <a:r>
              <a:rPr lang="ko-KR" altLang="en-US" dirty="0"/>
              <a:t>예측 정확도 높음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옆은 </a:t>
            </a:r>
            <a:r>
              <a:rPr lang="en-US" altLang="ko-KR" dirty="0"/>
              <a:t>(</a:t>
            </a:r>
            <a:r>
              <a:rPr lang="en-US" altLang="ko-KR" dirty="0" err="1"/>
              <a:t>customer_idx</a:t>
            </a:r>
            <a:r>
              <a:rPr lang="en-US" altLang="ko-KR" dirty="0"/>
              <a:t>, </a:t>
            </a:r>
            <a:r>
              <a:rPr lang="en-US" altLang="ko-KR" dirty="0" err="1"/>
              <a:t>is_converted</a:t>
            </a:r>
            <a:r>
              <a:rPr lang="en-US" altLang="ko-KR" dirty="0"/>
              <a:t>=1, </a:t>
            </a:r>
            <a:r>
              <a:rPr lang="en-US" altLang="ko-KR" dirty="0" err="1"/>
              <a:t>is_converted</a:t>
            </a:r>
            <a:r>
              <a:rPr lang="en-US" altLang="ko-KR" dirty="0"/>
              <a:t>=0)</a:t>
            </a:r>
            <a:r>
              <a:rPr lang="ko-KR" altLang="en-US" dirty="0"/>
              <a:t>임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 이 </a:t>
            </a:r>
            <a:r>
              <a:rPr lang="en-US" altLang="ko-KR" dirty="0"/>
              <a:t>column</a:t>
            </a:r>
            <a:r>
              <a:rPr lang="ko-KR" altLang="en-US" dirty="0" err="1"/>
              <a:t>를</a:t>
            </a:r>
            <a:r>
              <a:rPr lang="ko-KR" altLang="en-US" dirty="0"/>
              <a:t> 잘 </a:t>
            </a:r>
            <a:r>
              <a:rPr lang="ko-KR" altLang="en-US" dirty="0" err="1"/>
              <a:t>활용해야함</a:t>
            </a:r>
            <a:endParaRPr lang="en-KR" dirty="0"/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B4D95EF3-58FD-E21B-E2DF-A5A18A69D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275" y="833480"/>
            <a:ext cx="1270000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1F42CF-AB8E-FBE8-1AB6-3FA4281190C0}"/>
              </a:ext>
            </a:extLst>
          </p:cNvPr>
          <p:cNvSpPr txBox="1"/>
          <p:nvPr/>
        </p:nvSpPr>
        <p:spPr>
          <a:xfrm>
            <a:off x="10466407" y="464148"/>
            <a:ext cx="104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43412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905C-4AAC-0D54-D804-9B0C9A88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E470-EF0B-069A-98CD-5D7E3A56D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개인적으로 date는 큰 관계가 없다고 생각</a:t>
            </a:r>
          </a:p>
          <a:p>
            <a:pPr marL="0" indent="0">
              <a:buNone/>
            </a:pPr>
            <a:endParaRPr lang="en-KR" dirty="0"/>
          </a:p>
          <a:p>
            <a:pPr>
              <a:buFont typeface="Wingdings" pitchFamily="2" charset="2"/>
              <a:buChar char="è"/>
            </a:pPr>
            <a:r>
              <a:rPr lang="en-KR" dirty="0"/>
              <a:t>미래를 예측하기에는 feature가 부족하다고 생각해 해당 column삭제</a:t>
            </a:r>
          </a:p>
          <a:p>
            <a:pPr>
              <a:buFont typeface="Wingdings" pitchFamily="2" charset="2"/>
              <a:buChar char="è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5120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7094-9C2E-DAD7-2BF7-2520B884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customer_type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AD4E-8181-61E9-C52A-AD8942F85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고객의 유형이 한정적임(34개</a:t>
            </a:r>
            <a:r>
              <a:rPr lang="en-US" altLang="ko-KR" dirty="0"/>
              <a:t>)</a:t>
            </a:r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똑같은데 특수문자차이</a:t>
            </a:r>
            <a:r>
              <a:rPr lang="en-US" altLang="ko-KR" dirty="0"/>
              <a:t>, </a:t>
            </a:r>
            <a:r>
              <a:rPr lang="ko-KR" altLang="en-US" dirty="0"/>
              <a:t>대소문자 차이로 인한 </a:t>
            </a:r>
            <a:r>
              <a:rPr lang="en-US" altLang="ko-KR" dirty="0"/>
              <a:t>category</a:t>
            </a:r>
            <a:r>
              <a:rPr lang="ko-KR" altLang="en-US" dirty="0"/>
              <a:t>분류를 막고자 특수문자 제거 </a:t>
            </a:r>
            <a:r>
              <a:rPr lang="en-US" altLang="ko-KR" dirty="0"/>
              <a:t>+ </a:t>
            </a:r>
            <a:r>
              <a:rPr lang="ko-KR" altLang="en-US" dirty="0"/>
              <a:t>소문자 변환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endParaRPr lang="en-KR" dirty="0"/>
          </a:p>
        </p:txBody>
      </p:sp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8F37789C-2FC6-90D0-064B-0A95C998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904" y="4436419"/>
            <a:ext cx="621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5617-FCE6-8435-58C1-D05F3A14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customer_history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4E6D-ACE3-7AF8-EF93-5DBF4D998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Existing의 is_converted비율이</a:t>
            </a:r>
            <a:br>
              <a:rPr lang="en-KR" dirty="0"/>
            </a:br>
            <a:r>
              <a:rPr lang="en-KR" dirty="0"/>
              <a:t>약 </a:t>
            </a:r>
            <a:r>
              <a:rPr lang="en-US" altLang="ko-KR" dirty="0"/>
              <a:t>1:20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상관관계가 있는 </a:t>
            </a:r>
            <a:br>
              <a:rPr lang="en-US" altLang="ko-KR" dirty="0"/>
            </a:br>
            <a:r>
              <a:rPr lang="en-US" altLang="ko-KR" dirty="0"/>
              <a:t>column</a:t>
            </a:r>
            <a:r>
              <a:rPr lang="ko-KR" altLang="en-US" dirty="0"/>
              <a:t>이라고 생각함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Picture 4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F93BB700-CC07-7FE9-C307-6FC3AE0D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43" y="1050324"/>
            <a:ext cx="5345851" cy="50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5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BA0F-D5CB-BC6C-2797-09A9ADD0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enterprise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7F990-F8A8-598F-638E-9A241D624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value가 </a:t>
            </a:r>
            <a:r>
              <a:rPr lang="en-US" altLang="ko-KR" dirty="0"/>
              <a:t>2</a:t>
            </a:r>
            <a:r>
              <a:rPr lang="ko-KR" altLang="en-US" dirty="0"/>
              <a:t>개고 </a:t>
            </a:r>
            <a:r>
              <a:rPr lang="en-US" altLang="ko-KR" dirty="0"/>
              <a:t>NULL</a:t>
            </a:r>
            <a:r>
              <a:rPr lang="ko-KR" altLang="en-US" dirty="0"/>
              <a:t>값 없음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dirty="0"/>
              <a:t>Enterprise </a:t>
            </a:r>
            <a:r>
              <a:rPr lang="en-US" dirty="0" err="1"/>
              <a:t>value에서</a:t>
            </a:r>
            <a:r>
              <a:rPr lang="en-US" dirty="0"/>
              <a:t> </a:t>
            </a:r>
            <a:r>
              <a:rPr lang="en-US" dirty="0" err="1"/>
              <a:t>is_converted의</a:t>
            </a:r>
            <a:r>
              <a:rPr lang="en-US" dirty="0"/>
              <a:t> </a:t>
            </a:r>
            <a:r>
              <a:rPr lang="en-US" dirty="0" err="1"/>
              <a:t>비율이</a:t>
            </a:r>
            <a:r>
              <a:rPr lang="en-US" dirty="0"/>
              <a:t> </a:t>
            </a:r>
            <a:r>
              <a:rPr lang="en-US" dirty="0" err="1"/>
              <a:t>약</a:t>
            </a:r>
            <a:r>
              <a:rPr lang="en-US" dirty="0"/>
              <a:t> </a:t>
            </a:r>
            <a:r>
              <a:rPr lang="en-US" altLang="ko-KR" dirty="0"/>
              <a:t>1:18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8508E-FE8C-B14C-0C49-2FFD58C24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15906"/>
            <a:ext cx="5990312" cy="4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9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A2B0-1756-8728-BE01-6BC4A341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historical_existing_cnt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3091-98A2-33D6-D3D9-ACBA0987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설명 </a:t>
            </a:r>
            <a:r>
              <a:rPr lang="en-US" altLang="ko-KR" dirty="0"/>
              <a:t>: </a:t>
            </a:r>
            <a:r>
              <a:rPr lang="ko-KR" altLang="en-US" dirty="0"/>
              <a:t>이전에 영입 전환 됐던 횟수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영입 전환에 대한 데이터 없음 </a:t>
            </a:r>
            <a:r>
              <a:rPr lang="en-US" altLang="ko-KR" dirty="0"/>
              <a:t>-&gt; NULL</a:t>
            </a:r>
            <a:br>
              <a:rPr lang="en-US" altLang="ko-KR" dirty="0"/>
            </a:br>
            <a:r>
              <a:rPr lang="en-US" altLang="ko-KR" dirty="0"/>
              <a:t>-&gt; 0</a:t>
            </a:r>
            <a:r>
              <a:rPr lang="ko-KR" altLang="en-US" dirty="0" err="1"/>
              <a:t>으로</a:t>
            </a:r>
            <a:r>
              <a:rPr lang="ko-KR" altLang="en-US" dirty="0"/>
              <a:t> 대체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log1p </a:t>
            </a:r>
            <a:r>
              <a:rPr lang="en-US" dirty="0" err="1"/>
              <a:t>파생변수</a:t>
            </a:r>
            <a:r>
              <a:rPr lang="en-US" dirty="0"/>
              <a:t> </a:t>
            </a:r>
            <a:r>
              <a:rPr lang="en-US" dirty="0" err="1"/>
              <a:t>생성</a:t>
            </a:r>
            <a:endParaRPr lang="en-KR" dirty="0"/>
          </a:p>
        </p:txBody>
      </p: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86AA2AB-2EBB-48FE-39D4-A963F895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093" y="2862468"/>
            <a:ext cx="5065524" cy="374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0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1CED-7ADC-F40B-21FB-E509FC85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id, it, idit_strategic_ver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18C6A-E132-CEDB-A216-F7926AA0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value가 NULL 혹은 </a:t>
            </a:r>
            <a:r>
              <a:rPr lang="en-US" altLang="ko-KR" dirty="0"/>
              <a:t>1 </a:t>
            </a:r>
            <a:r>
              <a:rPr lang="ko-KR" altLang="en-US" dirty="0"/>
              <a:t>둘 중 하나임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값을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대체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3033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B930-09F1-07B2-2332-A969BF62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customer_job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C151-D79E-AAF8-5E0D-586E36A5C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패턴이 한정되어있지만 시간이 소요됨</a:t>
            </a:r>
          </a:p>
          <a:p>
            <a:pPr marL="514350" indent="-514350">
              <a:buAutoNum type="arabicPeriod"/>
            </a:pPr>
            <a:r>
              <a:rPr lang="en-KR" dirty="0"/>
              <a:t>빠르게 특수문자 제거 </a:t>
            </a:r>
            <a:r>
              <a:rPr lang="en-US" altLang="ko-KR" dirty="0"/>
              <a:t>+ </a:t>
            </a:r>
            <a:r>
              <a:rPr lang="ko-KR" altLang="en-US" dirty="0"/>
              <a:t>소문자로 변환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dirty="0"/>
              <a:t>NULL</a:t>
            </a:r>
            <a:r>
              <a:rPr lang="ko-KR" altLang="en-US" dirty="0"/>
              <a:t>은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  <p:pic>
        <p:nvPicPr>
          <p:cNvPr id="5" name="Picture 4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6595BA08-0BFE-6B43-2945-5614B3243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94" y="3180520"/>
            <a:ext cx="6189025" cy="35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3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B8C16-D720-DBD9-1F34-36630B563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lead_from_channel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DF59F-4DFD-A60C-7036-93BAD499E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상위 </a:t>
            </a:r>
            <a:r>
              <a:rPr lang="en-US" altLang="ko-KR" dirty="0"/>
              <a:t>10</a:t>
            </a:r>
            <a:r>
              <a:rPr lang="ko-KR" altLang="en-US" dirty="0"/>
              <a:t>개 데이터들이 대부분을 차지하고 있음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딱히 통합하거나 수정할 부분은 </a:t>
            </a:r>
            <a:r>
              <a:rPr lang="ko-KR" altLang="en-US" dirty="0" err="1"/>
              <a:t>없어보임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특수문자 제거 </a:t>
            </a:r>
            <a:r>
              <a:rPr lang="en-US" altLang="ko-KR" dirty="0"/>
              <a:t>+ </a:t>
            </a:r>
            <a:r>
              <a:rPr lang="ko-KR" altLang="en-US" dirty="0"/>
              <a:t>소문자로 변환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값은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KR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CA4351-47B7-59B6-806D-5137BE74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16" y="95352"/>
            <a:ext cx="2891042" cy="6269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06B10-D4F9-E292-8040-E0D752358518}"/>
              </a:ext>
            </a:extLst>
          </p:cNvPr>
          <p:cNvSpPr txBox="1"/>
          <p:nvPr/>
        </p:nvSpPr>
        <p:spPr>
          <a:xfrm>
            <a:off x="10360919" y="635096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292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8BAD-3677-6C5A-4909-0F220641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806F-BC9A-3F81-173E-F575903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298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단답형을 시작으로</a:t>
            </a:r>
            <a:r>
              <a:rPr lang="en-US" altLang="ko-KR" dirty="0"/>
              <a:t>, </a:t>
            </a:r>
            <a:r>
              <a:rPr lang="ko-KR" altLang="en-US" dirty="0"/>
              <a:t>긴 문장을 포함한 데이터까지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매우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다양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이를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column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r>
              <a:rPr lang="ko-KR" altLang="en-US" dirty="0"/>
              <a:t>할 필요가 있음</a:t>
            </a:r>
            <a:endParaRPr lang="en-US" altLang="ko-KR" dirty="0"/>
          </a:p>
          <a:p>
            <a:pPr marL="0" indent="0">
              <a:buNone/>
            </a:pPr>
            <a:r>
              <a:rPr lang="en-US" dirty="0" err="1"/>
              <a:t>생각한</a:t>
            </a:r>
            <a:r>
              <a:rPr 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sz="2000" dirty="0"/>
              <a:t>n</a:t>
            </a:r>
            <a:r>
              <a:rPr lang="ko-KR" altLang="en-US" sz="2000" dirty="0"/>
              <a:t>개의 </a:t>
            </a:r>
            <a:r>
              <a:rPr lang="en-US" altLang="ko-KR" sz="2000" dirty="0"/>
              <a:t>output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나오는 </a:t>
            </a:r>
            <a:r>
              <a:rPr lang="en-US" altLang="ko-KR" sz="2000" dirty="0"/>
              <a:t>text-classification</a:t>
            </a:r>
            <a:r>
              <a:rPr lang="ko-KR" altLang="en-US" sz="2000" dirty="0"/>
              <a:t>모델에 </a:t>
            </a:r>
            <a:r>
              <a:rPr lang="en-US" altLang="ko-KR" sz="2000" dirty="0">
                <a:solidFill>
                  <a:srgbClr val="FF0000"/>
                </a:solidFill>
              </a:rPr>
              <a:t>predict</a:t>
            </a:r>
            <a:r>
              <a:rPr lang="ko-KR" altLang="en-US" sz="2000" dirty="0">
                <a:solidFill>
                  <a:srgbClr val="FF0000"/>
                </a:solidFill>
              </a:rPr>
              <a:t>만</a:t>
            </a:r>
            <a:r>
              <a:rPr lang="ko-KR" altLang="en-US" sz="2000" dirty="0"/>
              <a:t> 하기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en-US" sz="2000" dirty="0"/>
              <a:t>pre-</a:t>
            </a:r>
            <a:r>
              <a:rPr lang="en-US" sz="2000" dirty="0" err="1"/>
              <a:t>trained된</a:t>
            </a:r>
            <a:r>
              <a:rPr lang="en-US" sz="2000" dirty="0"/>
              <a:t> </a:t>
            </a:r>
            <a:r>
              <a:rPr lang="en-US" sz="2000" dirty="0" err="1"/>
              <a:t>모델을</a:t>
            </a:r>
            <a:r>
              <a:rPr lang="en-US" sz="2000" dirty="0"/>
              <a:t> </a:t>
            </a:r>
            <a:r>
              <a:rPr lang="en-US" sz="2000" dirty="0" err="1"/>
              <a:t>불러와</a:t>
            </a:r>
            <a:r>
              <a:rPr lang="en-US" sz="2000" dirty="0"/>
              <a:t> fc </a:t>
            </a:r>
            <a:r>
              <a:rPr lang="en-US" sz="2000" dirty="0" err="1"/>
              <a:t>layer를</a:t>
            </a:r>
            <a:r>
              <a:rPr lang="en-US" sz="2000" dirty="0"/>
              <a:t> </a:t>
            </a:r>
            <a:r>
              <a:rPr lang="en-US" sz="2000" dirty="0" err="1"/>
              <a:t>추가해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직접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학습하고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predict</a:t>
            </a:r>
            <a:r>
              <a:rPr lang="en-US" sz="2000" dirty="0" err="1"/>
              <a:t>하기</a:t>
            </a:r>
            <a:endParaRPr lang="en-US" sz="2000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번은 성능이 보장이 안되는데 많은 시간을 잡아먹음 </a:t>
            </a:r>
            <a:r>
              <a:rPr lang="en-US" altLang="ko-KR" dirty="0"/>
              <a:t>-&gt; 1</a:t>
            </a:r>
            <a:r>
              <a:rPr lang="ko-KR" altLang="en-US" dirty="0"/>
              <a:t>번으로 선택 </a:t>
            </a:r>
            <a:r>
              <a:rPr lang="en-US" altLang="ko-KR" dirty="0"/>
              <a:t>-&gt; </a:t>
            </a:r>
            <a:r>
              <a:rPr lang="ko-KR" altLang="en-US" dirty="0"/>
              <a:t>무슨 모델을 써야하지</a:t>
            </a:r>
            <a:r>
              <a:rPr lang="en-US" altLang="ko-KR" dirty="0"/>
              <a:t>? -&gt; </a:t>
            </a:r>
            <a:r>
              <a:rPr lang="ko-KR" altLang="en-US" dirty="0"/>
              <a:t>감정 분류모델 활용</a:t>
            </a:r>
            <a:br>
              <a:rPr lang="en-US" altLang="ko-KR" dirty="0"/>
            </a:br>
            <a:r>
              <a:rPr lang="en-US" altLang="ko-KR" dirty="0"/>
              <a:t>[anger, disgust, fear, joy, neutral, sadness, surprise]</a:t>
            </a: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개에 </a:t>
            </a:r>
            <a:r>
              <a:rPr lang="en-US" altLang="ko-KR" dirty="0"/>
              <a:t>output </a:t>
            </a:r>
            <a:r>
              <a:rPr lang="ko-KR" altLang="en-US" dirty="0"/>
              <a:t>에 대해 각각의</a:t>
            </a:r>
            <a:r>
              <a:rPr lang="en-US" altLang="ko-KR" dirty="0"/>
              <a:t> </a:t>
            </a:r>
            <a:r>
              <a:rPr lang="ko-KR" altLang="en-US" dirty="0"/>
              <a:t>확률 출력</a:t>
            </a:r>
            <a:r>
              <a:rPr lang="en-US" altLang="ko-KR" dirty="0"/>
              <a:t>. </a:t>
            </a:r>
            <a:r>
              <a:rPr lang="ko-KR" altLang="en-US" dirty="0"/>
              <a:t>이를 그대로 </a:t>
            </a:r>
            <a:r>
              <a:rPr lang="en-US" altLang="ko-KR" dirty="0"/>
              <a:t>column</a:t>
            </a:r>
            <a:r>
              <a:rPr lang="ko-KR" altLang="en-US" dirty="0"/>
              <a:t>에 가져와 활용함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3AC23AB-C693-F2AD-D76C-67BBA97A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90" y="223907"/>
            <a:ext cx="2599503" cy="3526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8BB6D-C970-38A4-8BDA-5B7F5075703D}"/>
              </a:ext>
            </a:extLst>
          </p:cNvPr>
          <p:cNvSpPr txBox="1"/>
          <p:nvPr/>
        </p:nvSpPr>
        <p:spPr>
          <a:xfrm>
            <a:off x="383340" y="6389277"/>
            <a:ext cx="795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en-KR" altLang="ko-KR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https://huggingface.co/j-hartmann/emotion-english-distilroberta-base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636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06E2-99C6-2282-0E45-8853241F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문제 접근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967C-CB81-6237-9E27-11E5C411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MQL</a:t>
            </a:r>
          </a:p>
          <a:p>
            <a:pPr>
              <a:buFont typeface="Wingdings" pitchFamily="2" charset="2"/>
              <a:buChar char="è"/>
            </a:pPr>
            <a:r>
              <a:rPr lang="en-KR" dirty="0"/>
              <a:t>제공된 내용에 관심을 보였거나 혹은 다른 잠재 고객보다 고객으로 전환될 가능성이 높은 잠재고객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MQL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기반</a:t>
            </a:r>
            <a:r>
              <a:rPr lang="en-US" dirty="0"/>
              <a:t> B2B </a:t>
            </a:r>
            <a:r>
              <a:rPr lang="en-US" dirty="0" err="1"/>
              <a:t>영업기회</a:t>
            </a:r>
            <a:r>
              <a:rPr lang="en-US" dirty="0"/>
              <a:t> </a:t>
            </a:r>
            <a:r>
              <a:rPr lang="en-US" dirty="0" err="1"/>
              <a:t>창출</a:t>
            </a:r>
            <a:r>
              <a:rPr lang="en-KR" dirty="0"/>
              <a:t> 예측 모델 개발</a:t>
            </a:r>
          </a:p>
          <a:p>
            <a:pPr>
              <a:buFont typeface="Wingdings" pitchFamily="2" charset="2"/>
              <a:buChar char="è"/>
            </a:pPr>
            <a:r>
              <a:rPr lang="ko-KR" altLang="en-US" dirty="0" err="1"/>
              <a:t>잠재고객이거나</a:t>
            </a:r>
            <a:r>
              <a:rPr lang="en-US" altLang="ko-KR" dirty="0"/>
              <a:t>, </a:t>
            </a:r>
            <a:r>
              <a:rPr lang="ko-KR" altLang="en-US" dirty="0"/>
              <a:t>아닌 고객과 관련된 정보를 기반으로 </a:t>
            </a:r>
            <a:r>
              <a:rPr lang="en-US" altLang="ko-KR" dirty="0"/>
              <a:t>B2B </a:t>
            </a:r>
            <a:r>
              <a:rPr lang="ko-KR" altLang="en-US" dirty="0"/>
              <a:t>영업기회를 </a:t>
            </a:r>
            <a:r>
              <a:rPr lang="ko-KR" altLang="en-US" dirty="0" err="1"/>
              <a:t>창출해야함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잠재고객을</a:t>
            </a:r>
            <a:r>
              <a:rPr lang="en-US" dirty="0"/>
              <a:t> </a:t>
            </a:r>
            <a:r>
              <a:rPr lang="en-US" dirty="0" err="1"/>
              <a:t>F로</a:t>
            </a:r>
            <a:r>
              <a:rPr lang="en-US" dirty="0"/>
              <a:t> </a:t>
            </a:r>
            <a:r>
              <a:rPr lang="en-US" dirty="0" err="1"/>
              <a:t>예측하기</a:t>
            </a:r>
            <a:r>
              <a:rPr lang="en-US" dirty="0"/>
              <a:t> </a:t>
            </a:r>
            <a:r>
              <a:rPr lang="en-US" dirty="0" err="1"/>
              <a:t>보다는</a:t>
            </a:r>
            <a:r>
              <a:rPr lang="en-US" dirty="0"/>
              <a:t> </a:t>
            </a:r>
            <a:r>
              <a:rPr lang="en-US" dirty="0" err="1"/>
              <a:t>잠재고객이</a:t>
            </a:r>
            <a:r>
              <a:rPr lang="en-US" dirty="0"/>
              <a:t> </a:t>
            </a:r>
            <a:r>
              <a:rPr lang="en-US" dirty="0" err="1"/>
              <a:t>아닌</a:t>
            </a:r>
            <a:r>
              <a:rPr lang="en-US" dirty="0"/>
              <a:t> </a:t>
            </a:r>
            <a:r>
              <a:rPr lang="en-US" dirty="0" err="1"/>
              <a:t>사람을</a:t>
            </a:r>
            <a:r>
              <a:rPr lang="en-US" dirty="0"/>
              <a:t> </a:t>
            </a:r>
            <a:r>
              <a:rPr lang="en-US" dirty="0" err="1"/>
              <a:t>T로</a:t>
            </a:r>
            <a:r>
              <a:rPr lang="en-US" dirty="0"/>
              <a:t> </a:t>
            </a:r>
            <a:r>
              <a:rPr lang="en-US" dirty="0" err="1"/>
              <a:t>예측하는</a:t>
            </a:r>
            <a:r>
              <a:rPr lang="en-US" dirty="0"/>
              <a:t> </a:t>
            </a:r>
            <a:r>
              <a:rPr lang="en-US" dirty="0" err="1"/>
              <a:t>것이</a:t>
            </a:r>
            <a:r>
              <a:rPr lang="en-US" dirty="0"/>
              <a:t> </a:t>
            </a:r>
            <a:r>
              <a:rPr lang="en-US" dirty="0" err="1"/>
              <a:t>마케팅적으로</a:t>
            </a:r>
            <a:r>
              <a:rPr lang="en-US" dirty="0"/>
              <a:t> </a:t>
            </a:r>
            <a:r>
              <a:rPr lang="en-US" dirty="0" err="1"/>
              <a:t>유리하다고</a:t>
            </a:r>
            <a:r>
              <a:rPr lang="en-US" dirty="0"/>
              <a:t> </a:t>
            </a:r>
            <a:r>
              <a:rPr lang="en-US" dirty="0" err="1"/>
              <a:t>접근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4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935C-95E9-F626-B8FB-A367E3E2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lead_desc_length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35AC-0F52-8830-800D-CB82B195E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이걸 그대로 쓸지</a:t>
            </a:r>
            <a:r>
              <a:rPr lang="en-US" altLang="ko-KR" dirty="0"/>
              <a:t>, </a:t>
            </a:r>
            <a:r>
              <a:rPr lang="en-US" altLang="ko-KR" dirty="0" err="1"/>
              <a:t>lead_description</a:t>
            </a:r>
            <a:r>
              <a:rPr lang="ko-KR" altLang="en-US" dirty="0"/>
              <a:t>에서 새로 파생변수를 만들지 고민했는데 </a:t>
            </a:r>
            <a:r>
              <a:rPr lang="en-US" altLang="ko-KR" dirty="0" err="1"/>
              <a:t>lead_description</a:t>
            </a:r>
            <a:r>
              <a:rPr lang="ko-KR" altLang="en-US" dirty="0"/>
              <a:t>의 일부 </a:t>
            </a:r>
            <a:r>
              <a:rPr lang="en-US" altLang="ko-KR" dirty="0"/>
              <a:t>row</a:t>
            </a:r>
            <a:r>
              <a:rPr lang="ko-KR" altLang="en-US" dirty="0"/>
              <a:t>가 오염되었다는 말에 이 </a:t>
            </a:r>
            <a:r>
              <a:rPr lang="en-US" altLang="ko-KR" dirty="0"/>
              <a:t>column</a:t>
            </a:r>
            <a:r>
              <a:rPr lang="ko-KR" altLang="en-US" dirty="0"/>
              <a:t>을 그대로 활용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dirty="0" err="1"/>
              <a:t>NULL값은</a:t>
            </a:r>
            <a:r>
              <a:rPr 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5073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7A62-20E6-BC08-3C6A-112D0ABE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event_name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A242-E29D-1A41-4B14-F7CE6C4F5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위에서 봤던 business</a:t>
            </a:r>
            <a:r>
              <a:rPr lang="en-US" altLang="ko-KR" dirty="0"/>
              <a:t>_unit</a:t>
            </a:r>
            <a:r>
              <a:rPr lang="ko-KR" altLang="en-US" dirty="0"/>
              <a:t>의 정보가 담겨있음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dirty="0" err="1"/>
              <a:t>패턴이</a:t>
            </a:r>
            <a:r>
              <a:rPr lang="en-US" dirty="0"/>
              <a:t> </a:t>
            </a:r>
            <a:r>
              <a:rPr lang="en-US" altLang="ko-KR" dirty="0"/>
              <a:t>00_11_22 … </a:t>
            </a:r>
            <a:r>
              <a:rPr lang="ko-KR" altLang="en-US" dirty="0" err="1"/>
              <a:t>으로</a:t>
            </a:r>
            <a:r>
              <a:rPr lang="ko-KR" altLang="en-US" dirty="0"/>
              <a:t> 비슷한 구조여서 </a:t>
            </a:r>
            <a:r>
              <a:rPr lang="en-KR" dirty="0"/>
              <a:t> event_name1, event_name2, event_name3 총 </a:t>
            </a:r>
            <a:r>
              <a:rPr lang="en-US" altLang="ko-KR" dirty="0"/>
              <a:t>3</a:t>
            </a:r>
            <a:r>
              <a:rPr lang="ko-KR" altLang="en-US" dirty="0"/>
              <a:t>개의 파생변수를 생성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NULL</a:t>
            </a:r>
            <a:r>
              <a:rPr lang="ko-KR" altLang="en-US" dirty="0"/>
              <a:t>값은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4085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1842-848B-906F-E7E6-9C7A60B7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inquiry_type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0BF06-1D17-D4B8-E534-BF3472BFB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891" y="1825624"/>
            <a:ext cx="4218709" cy="4351338"/>
          </a:xfrm>
        </p:spPr>
        <p:txBody>
          <a:bodyPr/>
          <a:lstStyle/>
          <a:p>
            <a:pPr marL="0" indent="0">
              <a:buNone/>
            </a:pPr>
            <a:r>
              <a:rPr lang="en-KR" dirty="0"/>
              <a:t>어떻게 묶어야 할지 애매해서 ‘ETC.’  ‘Etc.’와 같은 것들만 묶일 수 있도록 특수문자를 제거하고 소문자로 변환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NULL값은 ‘NAN’으로 치환</a:t>
            </a:r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E83A79-0EBC-39E7-FA7F-72655BBB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64034"/>
            <a:ext cx="7772400" cy="48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17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A538-6B90-C29B-B515-88385563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prefer_ver_count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831A-B069-4AA7-A803-1FD79EC5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right skewed column</a:t>
            </a:r>
          </a:p>
          <a:p>
            <a:pPr marL="0" indent="0">
              <a:buNone/>
            </a:pPr>
            <a:r>
              <a:rPr lang="en-KR" dirty="0"/>
              <a:t>범위 [0,1]</a:t>
            </a:r>
          </a:p>
          <a:p>
            <a:pPr marL="0" indent="0">
              <a:buNone/>
            </a:pPr>
            <a:r>
              <a:rPr lang="en-US" dirty="0" err="1"/>
              <a:t>NULL값은</a:t>
            </a:r>
            <a:r>
              <a:rPr lang="en-US" dirty="0"/>
              <a:t> 0으로 </a:t>
            </a:r>
            <a:r>
              <a:rPr lang="en-US" dirty="0" err="1"/>
              <a:t>치환</a:t>
            </a:r>
            <a:endParaRPr lang="en-KR" dirty="0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D6BD46AD-EFE6-C228-E69B-191DC7FD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20" y="2366205"/>
            <a:ext cx="4592369" cy="34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2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6E6A-2880-D715-B066-D248162A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prefer_ver_mean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CFE9-3BD4-B67D-C3A2-0A5D51FA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right skewed data</a:t>
            </a:r>
          </a:p>
          <a:p>
            <a:pPr marL="0" indent="0">
              <a:buNone/>
            </a:pPr>
            <a:r>
              <a:rPr lang="en-KR" dirty="0"/>
              <a:t>범위 [0,1]</a:t>
            </a:r>
          </a:p>
          <a:p>
            <a:pPr marL="0" indent="0">
              <a:buNone/>
            </a:pPr>
            <a:r>
              <a:rPr lang="en-KR" dirty="0"/>
              <a:t>NULL값은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  <p:pic>
        <p:nvPicPr>
          <p:cNvPr id="5" name="Picture 4" descr="A graph with blue bars&#10;&#10;Description automatically generated">
            <a:extLst>
              <a:ext uri="{FF2B5EF4-FFF2-40B4-BE49-F238E27FC236}">
                <a16:creationId xmlns:a16="http://schemas.microsoft.com/office/drawing/2014/main" id="{2DF910E8-A3C0-4145-1AC4-D2B42FF9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804" y="2029739"/>
            <a:ext cx="5322177" cy="394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0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DC06-2D2C-42A4-377D-EE594A79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product_category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7717-20DE-6092-FE35-56F4C45A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종류도 많고 패턴도 많아 병합하기 힘듬</a:t>
            </a:r>
          </a:p>
          <a:p>
            <a:pPr marL="514350" indent="-514350">
              <a:buAutoNum type="arabicPeriod"/>
            </a:pPr>
            <a:r>
              <a:rPr lang="en-KR" dirty="0"/>
              <a:t>특수문자 제거 </a:t>
            </a:r>
            <a:r>
              <a:rPr lang="en-US" altLang="ko-KR" dirty="0"/>
              <a:t>+ </a:t>
            </a:r>
            <a:r>
              <a:rPr lang="ko-KR" altLang="en-US" dirty="0"/>
              <a:t>소문자 변환 </a:t>
            </a:r>
            <a:r>
              <a:rPr lang="en-US" altLang="ko-KR" dirty="0"/>
              <a:t>+ NULL</a:t>
            </a:r>
            <a:r>
              <a:rPr lang="ko-KR" altLang="en-US" dirty="0"/>
              <a:t>값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58119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8DCB-3FFF-8472-A056-33FDF221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product_subcategory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6807F-38FD-B339-E314-792F39E6E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product_category와 마찬가지로 복잡함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dirty="0" err="1"/>
              <a:t>똑같은</a:t>
            </a:r>
            <a:r>
              <a:rPr lang="en-US" dirty="0"/>
              <a:t> </a:t>
            </a:r>
            <a:r>
              <a:rPr lang="en-US" dirty="0" err="1"/>
              <a:t>방법</a:t>
            </a:r>
            <a:r>
              <a:rPr lang="en-US" dirty="0"/>
              <a:t> </a:t>
            </a:r>
            <a:r>
              <a:rPr lang="en-US" dirty="0" err="1"/>
              <a:t>적용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4280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6F72-865D-5FFA-D482-266A2BD5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product_modelname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5964-CE10-75DC-622A-61859DCFB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1. 똑같은 방법 적용 </a:t>
            </a:r>
          </a:p>
        </p:txBody>
      </p:sp>
    </p:spTree>
    <p:extLst>
      <p:ext uri="{BB962C8B-B14F-4D97-AF65-F5344CB8AC3E}">
        <p14:creationId xmlns:p14="http://schemas.microsoft.com/office/powerpoint/2010/main" val="179544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CB93-D70C-4D49-EBB8-A2453E7D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customer.country.1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8715-3930-318F-A0DD-7A5148DFA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삭제된 컬럼</a:t>
            </a:r>
          </a:p>
        </p:txBody>
      </p:sp>
    </p:spTree>
    <p:extLst>
      <p:ext uri="{BB962C8B-B14F-4D97-AF65-F5344CB8AC3E}">
        <p14:creationId xmlns:p14="http://schemas.microsoft.com/office/powerpoint/2010/main" val="2707010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19CE-6F32-D270-5C2F-109D5F45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customer_position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FDA5-C8E0-373D-D88C-7B31470B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1. 특수문자 제거 </a:t>
            </a:r>
            <a:r>
              <a:rPr lang="en-US" altLang="ko-KR" dirty="0"/>
              <a:t>+ </a:t>
            </a:r>
            <a:r>
              <a:rPr lang="ko-KR" altLang="en-US" dirty="0"/>
              <a:t>소문자 변환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96671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8B9C3-8BFD-58FE-047A-132F0C0F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 접근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AE59-2526-2808-F718-D87621DE6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주제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MQL </a:t>
            </a:r>
            <a:r>
              <a:rPr lang="ko-KR" altLang="en-US" dirty="0"/>
              <a:t>데이터 기반 </a:t>
            </a:r>
            <a:r>
              <a:rPr lang="en-US" altLang="ko-KR" dirty="0"/>
              <a:t>B2B</a:t>
            </a:r>
            <a:r>
              <a:rPr lang="ko-KR" altLang="en-US" dirty="0"/>
              <a:t> 영업기회 창출 예측 모델 개발</a:t>
            </a:r>
            <a:endParaRPr lang="en-US" altLang="ko-KR" dirty="0"/>
          </a:p>
          <a:p>
            <a:pPr>
              <a:buFont typeface="Wingdings" pitchFamily="2" charset="2"/>
              <a:buChar char="è"/>
            </a:pPr>
            <a:r>
              <a:rPr lang="en-US" altLang="ko-KR" dirty="0"/>
              <a:t>binary </a:t>
            </a:r>
            <a:r>
              <a:rPr lang="en-US" altLang="ko-KR" dirty="0" err="1"/>
              <a:t>classfier</a:t>
            </a:r>
            <a:r>
              <a:rPr lang="ko-KR" altLang="en-US" dirty="0"/>
              <a:t>문제면 생각보다 쉬울 것 같다고 생각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평가지표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F1-score</a:t>
            </a:r>
          </a:p>
          <a:p>
            <a:pPr>
              <a:buFont typeface="Wingdings" pitchFamily="2" charset="2"/>
              <a:buChar char="è"/>
            </a:pPr>
            <a:r>
              <a:rPr lang="en-US" altLang="ko-KR" dirty="0"/>
              <a:t>train data</a:t>
            </a:r>
            <a:r>
              <a:rPr lang="ko-KR" altLang="en-US" dirty="0"/>
              <a:t>에 대한 </a:t>
            </a:r>
            <a:r>
              <a:rPr lang="ko-KR" altLang="en-US" dirty="0">
                <a:solidFill>
                  <a:srgbClr val="FF0000"/>
                </a:solidFill>
              </a:rPr>
              <a:t>과적합</a:t>
            </a:r>
            <a:r>
              <a:rPr lang="ko-KR" altLang="en-US" dirty="0"/>
              <a:t>을 조심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column</a:t>
            </a:r>
            <a:r>
              <a:rPr lang="ko-KR" altLang="en-US" dirty="0"/>
              <a:t>의 개수가 </a:t>
            </a:r>
            <a:r>
              <a:rPr lang="en-US" altLang="ko-KR" dirty="0"/>
              <a:t>39</a:t>
            </a:r>
            <a:r>
              <a:rPr lang="ko-KR" altLang="en-US" dirty="0"/>
              <a:t>개다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정확도에 </a:t>
            </a:r>
            <a:r>
              <a:rPr lang="ko-KR" altLang="en-US" dirty="0">
                <a:solidFill>
                  <a:srgbClr val="FF0000"/>
                </a:solidFill>
              </a:rPr>
              <a:t>가장 큰 영향을 미치는 변수</a:t>
            </a:r>
            <a:r>
              <a:rPr lang="ko-KR" altLang="en-US" dirty="0"/>
              <a:t>들을 기반으로 다른 변수들을 활용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2245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D0D3-D3B0-4E40-858B-8A66DFFE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response_corporate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9DDE7-4BBF-9429-FA39-7E5D2A91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1. 담당지사 법인명을 masking처리한 것인지</a:t>
            </a:r>
            <a:r>
              <a:rPr lang="en-US" altLang="ko-KR" dirty="0"/>
              <a:t>, </a:t>
            </a:r>
            <a:r>
              <a:rPr lang="ko-KR" altLang="en-US" dirty="0"/>
              <a:t>자세한 설명이 없어 잘 모르겠지만 </a:t>
            </a:r>
            <a:r>
              <a:rPr lang="ko-KR" altLang="en-US" dirty="0" err="1"/>
              <a:t>구별가능하고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값 없으니 그대로 활용하면 될 것으로 보임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11" name="Picture 10" descr="A group of black and white text&#10;&#10;Description automatically generated">
            <a:extLst>
              <a:ext uri="{FF2B5EF4-FFF2-40B4-BE49-F238E27FC236}">
                <a16:creationId xmlns:a16="http://schemas.microsoft.com/office/drawing/2014/main" id="{DD248312-8678-6D81-C4B6-51C90D01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585" y="4971394"/>
            <a:ext cx="6235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59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2200-B456-0798-FAAB-B303F21E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expected_timeline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AB0C4-B144-3836-716D-91332F7F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중요한</a:t>
            </a:r>
            <a:r>
              <a:rPr lang="en-US" dirty="0"/>
              <a:t> </a:t>
            </a:r>
            <a:r>
              <a:rPr lang="en-US" dirty="0" err="1"/>
              <a:t>부분만</a:t>
            </a:r>
            <a:r>
              <a:rPr lang="en-US" dirty="0"/>
              <a:t> </a:t>
            </a:r>
            <a:r>
              <a:rPr lang="en-US" dirty="0" err="1"/>
              <a:t>잘</a:t>
            </a:r>
            <a:r>
              <a:rPr lang="en-US" dirty="0"/>
              <a:t> </a:t>
            </a:r>
            <a:r>
              <a:rPr lang="en-US" dirty="0" err="1"/>
              <a:t>병합되도록</a:t>
            </a:r>
            <a:r>
              <a:rPr lang="en-US" dirty="0"/>
              <a:t> </a:t>
            </a:r>
            <a:r>
              <a:rPr lang="en-US" dirty="0" err="1"/>
              <a:t>만들고</a:t>
            </a:r>
            <a:r>
              <a:rPr lang="en-US" dirty="0"/>
              <a:t> </a:t>
            </a:r>
            <a:r>
              <a:rPr lang="en-US" dirty="0" err="1"/>
              <a:t>특수문자</a:t>
            </a:r>
            <a:r>
              <a:rPr lang="en-US" dirty="0"/>
              <a:t> </a:t>
            </a:r>
            <a:r>
              <a:rPr lang="en-US" dirty="0" err="1"/>
              <a:t>제거</a:t>
            </a:r>
            <a:r>
              <a:rPr 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소문자 변환 </a:t>
            </a:r>
            <a:r>
              <a:rPr lang="en-US" altLang="ko-KR" dirty="0"/>
              <a:t>+ NULL</a:t>
            </a:r>
            <a:r>
              <a:rPr lang="ko-KR" altLang="en-US" dirty="0"/>
              <a:t>값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9F5593B8-A540-E037-8D4D-9E646F72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11" y="4803006"/>
            <a:ext cx="7604228" cy="15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5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9FAB-0F14-3074-AD35-208880AF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transfer_agreement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E96F-6802-7645-7F1E-F611A559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‘Y’ or ‘N’혹은 NULL값으로 구성되어 있음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NULL값을</a:t>
            </a:r>
            <a:r>
              <a:rPr lang="en-US" dirty="0"/>
              <a:t> ‘</a:t>
            </a:r>
            <a:r>
              <a:rPr lang="en-US" dirty="0" err="1"/>
              <a:t>M’으로</a:t>
            </a:r>
            <a:r>
              <a:rPr lang="en-US" dirty="0"/>
              <a:t> </a:t>
            </a:r>
            <a:r>
              <a:rPr lang="en-US" dirty="0" err="1"/>
              <a:t>치환함</a:t>
            </a:r>
            <a:r>
              <a:rPr lang="en-US" altLang="ko-KR" dirty="0"/>
              <a:t>.</a:t>
            </a:r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46B78-F5E4-B7FB-6EF6-6AD9D50B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772" y="5854215"/>
            <a:ext cx="6383228" cy="6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084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4DE7-6B65-33AC-02FE-7991DB7E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ver_cus &amp; ver_pro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D9D9-0F0C-401F-9660-B366DBB1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0 혹은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column</a:t>
            </a:r>
          </a:p>
          <a:p>
            <a:pPr marL="0" indent="0">
              <a:buNone/>
            </a:pPr>
            <a:r>
              <a:rPr lang="en-US" altLang="ko-KR" dirty="0"/>
              <a:t>category</a:t>
            </a:r>
            <a:r>
              <a:rPr lang="ko-KR" altLang="en-US" dirty="0"/>
              <a:t>데이터로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036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29B2-DAF7-F3EF-1D7F-93B802B8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ver_win_rate_x &amp; ver_win_ratio_per_bu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EA72-9E00-1220-981D-56C80E7C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NULL값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  <p:pic>
        <p:nvPicPr>
          <p:cNvPr id="5" name="Picture 4" descr="A graph of blue bars&#10;&#10;Description automatically generated">
            <a:extLst>
              <a:ext uri="{FF2B5EF4-FFF2-40B4-BE49-F238E27FC236}">
                <a16:creationId xmlns:a16="http://schemas.microsoft.com/office/drawing/2014/main" id="{2DCAF6AC-5FE9-4B5C-620F-F5824253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59" y="3274322"/>
            <a:ext cx="4783641" cy="3402703"/>
          </a:xfrm>
          <a:prstGeom prst="rect">
            <a:avLst/>
          </a:prstGeom>
        </p:spPr>
      </p:pic>
      <p:pic>
        <p:nvPicPr>
          <p:cNvPr id="7" name="Picture 6" descr="A graph of blue bars&#10;&#10;Description automatically generated">
            <a:extLst>
              <a:ext uri="{FF2B5EF4-FFF2-40B4-BE49-F238E27FC236}">
                <a16:creationId xmlns:a16="http://schemas.microsoft.com/office/drawing/2014/main" id="{AA333D71-5705-751A-22FF-710D20E6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90423"/>
            <a:ext cx="4783641" cy="328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35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9995-A2BB-5D70-EBF7-DA66CFDE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ver_win_rate_mean_upper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6C44C-4F04-D974-53B1-D8C375A96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0, 1, NULL</a:t>
            </a:r>
            <a:r>
              <a:rPr lang="ko-KR" altLang="en-US" dirty="0"/>
              <a:t>값으로 이루어진 데이터</a:t>
            </a:r>
            <a:endParaRPr lang="en-US" altLang="ko-KR" dirty="0"/>
          </a:p>
          <a:p>
            <a:pPr marL="0" indent="0">
              <a:buNone/>
            </a:pPr>
            <a:r>
              <a:rPr lang="en-KR" dirty="0"/>
              <a:t>NULL값을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치환하고 </a:t>
            </a:r>
            <a:r>
              <a:rPr lang="en-US" altLang="ko-KR" dirty="0"/>
              <a:t>category</a:t>
            </a:r>
            <a:r>
              <a:rPr lang="ko-KR" altLang="en-US" dirty="0"/>
              <a:t>변수로 변경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95979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1B4D-945C-48C3-7ABF-4DAAACB0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business_area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7CA3-71F6-F6C0-A9D3-C8BC6EC8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병합할 부분은 없는 것으로 생각됨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 err="1"/>
              <a:t>그대로</a:t>
            </a:r>
            <a:r>
              <a:rPr lang="en-US" dirty="0"/>
              <a:t> </a:t>
            </a:r>
            <a:r>
              <a:rPr lang="en-US" dirty="0" err="1"/>
              <a:t>활용</a:t>
            </a:r>
            <a:r>
              <a:rPr lang="en-US" altLang="ko-KR" dirty="0"/>
              <a:t>, NULL</a:t>
            </a:r>
            <a:r>
              <a:rPr lang="ko-KR" altLang="en-US" dirty="0"/>
              <a:t>값은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060267CE-CDDD-8192-E371-3D35E961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80" y="5216577"/>
            <a:ext cx="9175508" cy="14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70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D44B-0C0D-7987-6606-F86EA0C2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business_subarea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78D68-DC59-27E0-D79D-7B40EADAC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특수문자 제거</a:t>
            </a:r>
          </a:p>
          <a:p>
            <a:pPr marL="0" indent="0">
              <a:buNone/>
            </a:pPr>
            <a:r>
              <a:rPr lang="en-KR" dirty="0"/>
              <a:t>소문자 변환</a:t>
            </a:r>
          </a:p>
          <a:p>
            <a:pPr marL="0" indent="0">
              <a:buNone/>
            </a:pPr>
            <a:r>
              <a:rPr lang="en-KR" dirty="0"/>
              <a:t>NULL값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치환</a:t>
            </a:r>
            <a:endParaRPr lang="en-KR" dirty="0"/>
          </a:p>
        </p:txBody>
      </p:sp>
      <p:pic>
        <p:nvPicPr>
          <p:cNvPr id="5" name="Picture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66C06A6C-D36A-B5E6-D968-630CC64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148" y="1583596"/>
            <a:ext cx="5438609" cy="49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3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C736-B5BF-183F-7956-7AB4AEF7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lead_owner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289F-5FAA-DBA4-B8BA-65EFBCE29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익명처리되어 index로 표기됨</a:t>
            </a:r>
          </a:p>
          <a:p>
            <a:pPr marL="0" indent="0">
              <a:buNone/>
            </a:pPr>
            <a:r>
              <a:rPr lang="en-US" altLang="ko-KR" dirty="0"/>
              <a:t>NULL</a:t>
            </a:r>
            <a:r>
              <a:rPr lang="ko-KR" altLang="en-US" dirty="0"/>
              <a:t>값 없으니 그대로 활용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08244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75B3-F3BD-39E3-BD62-A71D9588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</a:t>
            </a:r>
            <a:r>
              <a:rPr lang="en-US" altLang="ko-KR" dirty="0"/>
              <a:t>-</a:t>
            </a:r>
            <a:r>
              <a:rPr lang="ko-KR" altLang="en-US" dirty="0"/>
              <a:t>모델</a:t>
            </a:r>
            <a:r>
              <a:rPr lang="en-US" altLang="ko-KR" dirty="0"/>
              <a:t>2</a:t>
            </a:r>
            <a:endParaRPr lang="en-KR" dirty="0"/>
          </a:p>
        </p:txBody>
      </p:sp>
      <p:pic>
        <p:nvPicPr>
          <p:cNvPr id="11" name="Picture 10" descr="A graph with text overlay&#10;&#10;Description automatically generated">
            <a:extLst>
              <a:ext uri="{FF2B5EF4-FFF2-40B4-BE49-F238E27FC236}">
                <a16:creationId xmlns:a16="http://schemas.microsoft.com/office/drawing/2014/main" id="{6D751577-D016-C3A2-A695-D0B222052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" y="1854061"/>
            <a:ext cx="6129011" cy="4226903"/>
          </a:xfrm>
          <a:prstGeom prst="rect">
            <a:avLst/>
          </a:prstGeom>
        </p:spPr>
      </p:pic>
      <p:pic>
        <p:nvPicPr>
          <p:cNvPr id="13" name="Picture 12" descr="A graph with text overlay&#10;&#10;Description automatically generated">
            <a:extLst>
              <a:ext uri="{FF2B5EF4-FFF2-40B4-BE49-F238E27FC236}">
                <a16:creationId xmlns:a16="http://schemas.microsoft.com/office/drawing/2014/main" id="{EDC8B37F-3B18-AFFB-2926-6277792E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579" y="1854060"/>
            <a:ext cx="6028421" cy="42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9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E8B7-04D4-3C78-A825-7803F6F2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데이터 분석 요약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E5084-7B7A-5879-2789-ADF4305BB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44" y="1825624"/>
            <a:ext cx="11705466" cy="488740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numerical variable</a:t>
            </a:r>
            <a:r>
              <a:rPr lang="ko-KR" altLang="en-US" dirty="0"/>
              <a:t>에 대한 </a:t>
            </a:r>
            <a:r>
              <a:rPr lang="en-US" altLang="ko-KR" dirty="0"/>
              <a:t>NULL</a:t>
            </a:r>
            <a:r>
              <a:rPr lang="ko-KR" altLang="en-US" dirty="0"/>
              <a:t>값은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en-US" altLang="ko-KR" dirty="0"/>
              <a:t>, categorical variable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NULL</a:t>
            </a:r>
            <a:r>
              <a:rPr lang="ko-KR" altLang="en-US" dirty="0"/>
              <a:t>값은 </a:t>
            </a:r>
            <a:r>
              <a:rPr lang="en-US" altLang="ko-KR" dirty="0"/>
              <a:t>‘NAN’</a:t>
            </a:r>
            <a:r>
              <a:rPr lang="ko-KR" altLang="en-US" dirty="0" err="1"/>
              <a:t>으로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Customer_idx</a:t>
            </a:r>
            <a:r>
              <a:rPr lang="ko-KR" altLang="en-US" dirty="0"/>
              <a:t>에 대한 중요도가 높음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columns</a:t>
            </a:r>
            <a:r>
              <a:rPr lang="ko-KR" altLang="en-US" dirty="0"/>
              <a:t>들은 전부 </a:t>
            </a:r>
            <a:r>
              <a:rPr lang="en-US" altLang="ko-KR" dirty="0"/>
              <a:t>categorical</a:t>
            </a:r>
            <a:r>
              <a:rPr lang="ko-KR" altLang="en-US" dirty="0"/>
              <a:t> </a:t>
            </a:r>
            <a:r>
              <a:rPr lang="en-US" altLang="ko-KR" dirty="0"/>
              <a:t>variable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altLang="ko-KR" dirty="0"/>
              <a:t>categorical variable</a:t>
            </a:r>
            <a:r>
              <a:rPr lang="ko-KR" altLang="en-US" dirty="0"/>
              <a:t>들은 </a:t>
            </a:r>
            <a:r>
              <a:rPr lang="en-US" altLang="ko-KR" dirty="0"/>
              <a:t>preprocessing</a:t>
            </a:r>
            <a:r>
              <a:rPr lang="ko-KR" altLang="en-US" dirty="0"/>
              <a:t> 후 마지막에 특수문자를 제거하고 대문자를 소문자로 변환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customer_country.1 &amp; </a:t>
            </a:r>
            <a:r>
              <a:rPr lang="en-US" altLang="ko-KR" dirty="0" err="1"/>
              <a:t>lead_date</a:t>
            </a:r>
            <a:r>
              <a:rPr lang="en-US" altLang="ko-KR" dirty="0"/>
              <a:t> column </a:t>
            </a:r>
            <a:r>
              <a:rPr lang="ko-KR" altLang="en-US" dirty="0"/>
              <a:t>삭제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90492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CDDD-76EB-7CA2-77E9-DE7B1AA4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</a:t>
            </a:r>
            <a:r>
              <a:rPr lang="en-US" altLang="ko-KR" dirty="0"/>
              <a:t>-</a:t>
            </a:r>
            <a:r>
              <a:rPr lang="ko-KR" altLang="en-US" dirty="0"/>
              <a:t>모델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48174-09BA-DFFC-A5AE-315AF2B3E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Content Placeholder 4" descr="A graph with text overlay&#10;&#10;Description automatically generated">
            <a:extLst>
              <a:ext uri="{FF2B5EF4-FFF2-40B4-BE49-F238E27FC236}">
                <a16:creationId xmlns:a16="http://schemas.microsoft.com/office/drawing/2014/main" id="{17D74A8F-4A1F-1777-2499-E35EDEAA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1" y="1801895"/>
            <a:ext cx="6421120" cy="4375068"/>
          </a:xfrm>
          <a:prstGeom prst="rect">
            <a:avLst/>
          </a:prstGeom>
        </p:spPr>
      </p:pic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4B827E1F-E75D-2BEE-601D-BA2E6771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624"/>
            <a:ext cx="61560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8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E9FBB-A40F-AD0E-74F8-2321B08B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</a:t>
            </a:r>
            <a:r>
              <a:rPr lang="en-US" altLang="ko-KR" dirty="0"/>
              <a:t>-</a:t>
            </a:r>
            <a:r>
              <a:rPr lang="ko-KR" altLang="en-US" dirty="0"/>
              <a:t>모델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E253-E559-EE7B-4879-A0E1AF0A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2141537"/>
            <a:ext cx="4678680" cy="4351338"/>
          </a:xfrm>
        </p:spPr>
        <p:txBody>
          <a:bodyPr/>
          <a:lstStyle/>
          <a:p>
            <a:pPr marL="0" indent="0">
              <a:buNone/>
            </a:pPr>
            <a:r>
              <a:rPr lang="en-KR" dirty="0"/>
              <a:t>customer_idx에 집중해 예측을 하는 것을 알 수 있음</a:t>
            </a:r>
            <a:r>
              <a:rPr lang="en-US" altLang="ko-KR" dirty="0"/>
              <a:t>.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087F36FE-F23E-42C9-2727-CEF78358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1" y="2245624"/>
            <a:ext cx="6591309" cy="46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6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6E4A-DC8B-F9C6-A5C4-EF82B442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 </a:t>
            </a:r>
            <a:r>
              <a:rPr lang="en-US" altLang="ko-KR" dirty="0"/>
              <a:t>– </a:t>
            </a:r>
            <a:r>
              <a:rPr lang="ko-KR" altLang="en-US" dirty="0"/>
              <a:t>모델</a:t>
            </a:r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11" name="Picture 10" descr="A graph with text overlay&#10;&#10;Description automatically generated">
            <a:extLst>
              <a:ext uri="{FF2B5EF4-FFF2-40B4-BE49-F238E27FC236}">
                <a16:creationId xmlns:a16="http://schemas.microsoft.com/office/drawing/2014/main" id="{E87310E5-CFE6-69D7-6365-FFEBE62C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35810"/>
            <a:ext cx="6159474" cy="4322190"/>
          </a:xfrm>
          <a:prstGeom prst="rect">
            <a:avLst/>
          </a:prstGeom>
        </p:spPr>
      </p:pic>
      <p:pic>
        <p:nvPicPr>
          <p:cNvPr id="13" name="Picture 12" descr="A graph with text overlay&#10;&#10;Description automatically generated">
            <a:extLst>
              <a:ext uri="{FF2B5EF4-FFF2-40B4-BE49-F238E27FC236}">
                <a16:creationId xmlns:a16="http://schemas.microsoft.com/office/drawing/2014/main" id="{5FD99A37-6CCE-AAA6-965C-DD36E6E9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97" y="2780906"/>
            <a:ext cx="5927203" cy="40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29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6E4A-DC8B-F9C6-A5C4-EF82B442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 </a:t>
            </a:r>
            <a:r>
              <a:rPr lang="en-US" altLang="ko-KR" dirty="0"/>
              <a:t>– </a:t>
            </a:r>
            <a:r>
              <a:rPr lang="ko-KR" altLang="en-US" dirty="0"/>
              <a:t>모델</a:t>
            </a:r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7" name="Picture 6" descr="A graph with text on it&#10;&#10;Description automatically generated">
            <a:extLst>
              <a:ext uri="{FF2B5EF4-FFF2-40B4-BE49-F238E27FC236}">
                <a16:creationId xmlns:a16="http://schemas.microsoft.com/office/drawing/2014/main" id="{C656FA2D-F6E6-DD03-C9F0-EDEE4602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70496"/>
            <a:ext cx="6040877" cy="4187504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917772B4-A8DF-1483-9721-D8061410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0496"/>
            <a:ext cx="6095999" cy="41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9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6E4A-DC8B-F9C6-A5C4-EF82B442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결과분석 </a:t>
            </a:r>
            <a:r>
              <a:rPr lang="en-US" altLang="ko-KR" dirty="0"/>
              <a:t>– </a:t>
            </a:r>
            <a:r>
              <a:rPr lang="ko-KR" altLang="en-US" dirty="0"/>
              <a:t>모델</a:t>
            </a:r>
            <a:r>
              <a:rPr lang="en-US" altLang="ko-KR" dirty="0"/>
              <a:t>1</a:t>
            </a:r>
            <a:endParaRPr lang="en-KR" dirty="0"/>
          </a:p>
        </p:txBody>
      </p:sp>
      <p:pic>
        <p:nvPicPr>
          <p:cNvPr id="5" name="Content Placeholder 4" descr="A graph with text overlay&#10;&#10;Description automatically generated">
            <a:extLst>
              <a:ext uri="{FF2B5EF4-FFF2-40B4-BE49-F238E27FC236}">
                <a16:creationId xmlns:a16="http://schemas.microsoft.com/office/drawing/2014/main" id="{5FD97C37-E732-941E-5C87-A0B3D550E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299" y="1997615"/>
            <a:ext cx="6345701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00FD-DA0E-D718-B593-644E902B011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273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KR" dirty="0"/>
              <a:t>여전히 </a:t>
            </a:r>
            <a:r>
              <a:rPr lang="en-US" altLang="ko-KR" dirty="0" err="1"/>
              <a:t>customer_idx</a:t>
            </a:r>
            <a:r>
              <a:rPr lang="ko-KR" altLang="en-US" dirty="0"/>
              <a:t>의 </a:t>
            </a:r>
            <a:r>
              <a:rPr lang="en-US" altLang="ko-KR" dirty="0"/>
              <a:t>importance</a:t>
            </a:r>
            <a:r>
              <a:rPr lang="ko-KR" altLang="en-US" dirty="0"/>
              <a:t>가 높긴 하지만 모델 </a:t>
            </a:r>
            <a:r>
              <a:rPr lang="en-US" altLang="ko-KR" dirty="0"/>
              <a:t>2</a:t>
            </a:r>
            <a:r>
              <a:rPr lang="ko-KR" altLang="en-US" dirty="0"/>
              <a:t>에 비해 조금 중요도가 낮아지고 다른 변수들의 중요도가 상승함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7175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0394F-BCDD-D2DE-81A3-0C6D792F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Expected_submit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9D001-D16E-708B-3E1A-320EA65D0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KR" dirty="0"/>
              <a:t>NULL값 </a:t>
            </a:r>
            <a:r>
              <a:rPr lang="en-US" altLang="ko-KR" dirty="0"/>
              <a:t>35177</a:t>
            </a:r>
            <a:r>
              <a:rPr lang="ko-KR" altLang="en-US" dirty="0"/>
              <a:t>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dirty="0" err="1"/>
              <a:t>고객이</a:t>
            </a:r>
            <a:r>
              <a:rPr lang="en-US" dirty="0"/>
              <a:t> </a:t>
            </a:r>
            <a:r>
              <a:rPr lang="en-US" dirty="0" err="1"/>
              <a:t>희망하는</a:t>
            </a:r>
            <a:r>
              <a:rPr lang="en-US" dirty="0"/>
              <a:t> </a:t>
            </a:r>
            <a:r>
              <a:rPr lang="en-US" dirty="0" err="1"/>
              <a:t>예산</a:t>
            </a:r>
            <a:r>
              <a:rPr lang="en-US" dirty="0"/>
              <a:t> </a:t>
            </a:r>
            <a:r>
              <a:rPr lang="en-US" dirty="0" err="1"/>
              <a:t>범위</a:t>
            </a:r>
            <a:endParaRPr lang="en-US" dirty="0"/>
          </a:p>
          <a:p>
            <a:pPr marL="514350" indent="-514350">
              <a:buAutoNum type="arabicPeriod" startAt="3"/>
            </a:pPr>
            <a:r>
              <a:rPr lang="en-KR" dirty="0"/>
              <a:t>숫자 추출 필요</a:t>
            </a:r>
          </a:p>
          <a:p>
            <a:pPr marL="514350" indent="-514350">
              <a:buAutoNum type="arabicPeriod" startAt="3"/>
            </a:pPr>
            <a:endParaRPr lang="en-KR" dirty="0"/>
          </a:p>
          <a:p>
            <a:pPr marL="514350" indent="-514350">
              <a:buAutoNum type="alphaLcPeriod"/>
            </a:pPr>
            <a:r>
              <a:rPr lang="en-KR" dirty="0"/>
              <a:t>,(comma) &amp; .(dot)제거</a:t>
            </a:r>
          </a:p>
          <a:p>
            <a:pPr marL="514350" indent="-514350">
              <a:buAutoNum type="alphaLcPeriod"/>
            </a:pPr>
            <a:r>
              <a:rPr lang="en-KR" dirty="0"/>
              <a:t>앞에 있는 숫자만 추출</a:t>
            </a:r>
          </a:p>
          <a:p>
            <a:pPr marL="514350" indent="-514350">
              <a:buAutoNum type="alphaLcPeriod"/>
            </a:pPr>
            <a:r>
              <a:rPr lang="en-KR" dirty="0"/>
              <a:t>more, ongoing -&gt; positive(1)</a:t>
            </a:r>
            <a:br>
              <a:rPr lang="en-US" dirty="0"/>
            </a:br>
            <a:r>
              <a:rPr lang="en-US" dirty="0"/>
              <a:t>else -&gt; negative(0)</a:t>
            </a:r>
          </a:p>
          <a:p>
            <a:pPr marL="514350" indent="-514350">
              <a:buAutoNum type="alphaLcPeriod"/>
            </a:pPr>
            <a:r>
              <a:rPr lang="en-US" altLang="ko-KR" dirty="0"/>
              <a:t>2</a:t>
            </a:r>
            <a:r>
              <a:rPr lang="ko-KR" altLang="en-US" dirty="0"/>
              <a:t>개 파생 변수 생성 후</a:t>
            </a:r>
            <a:br>
              <a:rPr lang="en-US" altLang="ko-KR" dirty="0"/>
            </a:br>
            <a:r>
              <a:rPr lang="en-US" altLang="ko-KR" dirty="0"/>
              <a:t>original column </a:t>
            </a:r>
            <a:r>
              <a:rPr lang="ko-KR" altLang="en-US" dirty="0"/>
              <a:t>삭제</a:t>
            </a:r>
            <a:endParaRPr lang="en-KR" dirty="0"/>
          </a:p>
        </p:txBody>
      </p:sp>
      <p:pic>
        <p:nvPicPr>
          <p:cNvPr id="5" name="Picture 4" descr="A white tex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2DC86C0B-1D6B-6992-2BC1-30EA3187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853" y="509657"/>
            <a:ext cx="5069925" cy="58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0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8BAD-3677-6C5A-4909-0F220641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lead_description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806F-BC9A-3F81-173E-F5759036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298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단답형을 시작으로</a:t>
            </a:r>
            <a:r>
              <a:rPr lang="en-US" altLang="ko-KR" dirty="0"/>
              <a:t>, </a:t>
            </a:r>
            <a:r>
              <a:rPr lang="ko-KR" altLang="en-US" dirty="0"/>
              <a:t>긴 문장을 포함한 데이터까지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매우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다양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pPr>
              <a:buFont typeface="Wingdings" pitchFamily="2" charset="2"/>
              <a:buChar char="è"/>
            </a:pPr>
            <a:r>
              <a:rPr lang="ko-KR" altLang="en-US" dirty="0"/>
              <a:t>이를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column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r>
              <a:rPr lang="ko-KR" altLang="en-US" dirty="0"/>
              <a:t>할 필요가 있음</a:t>
            </a:r>
            <a:endParaRPr lang="en-US" altLang="ko-KR" dirty="0"/>
          </a:p>
          <a:p>
            <a:pPr marL="0" indent="0">
              <a:buNone/>
            </a:pPr>
            <a:r>
              <a:rPr lang="en-US" dirty="0" err="1"/>
              <a:t>생각한</a:t>
            </a:r>
            <a:r>
              <a:rPr 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방법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sz="2000" dirty="0"/>
              <a:t>n</a:t>
            </a:r>
            <a:r>
              <a:rPr lang="ko-KR" altLang="en-US" sz="2000" dirty="0"/>
              <a:t>개의 </a:t>
            </a:r>
            <a:r>
              <a:rPr lang="en-US" altLang="ko-KR" sz="2000" dirty="0"/>
              <a:t>output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나오는 </a:t>
            </a:r>
            <a:r>
              <a:rPr lang="en-US" altLang="ko-KR" sz="2000" dirty="0"/>
              <a:t>text-classification</a:t>
            </a:r>
            <a:r>
              <a:rPr lang="ko-KR" altLang="en-US" sz="2000" dirty="0"/>
              <a:t>모델에 </a:t>
            </a:r>
            <a:r>
              <a:rPr lang="en-US" altLang="ko-KR" sz="2000" dirty="0">
                <a:solidFill>
                  <a:srgbClr val="FF0000"/>
                </a:solidFill>
              </a:rPr>
              <a:t>predict</a:t>
            </a:r>
            <a:r>
              <a:rPr lang="ko-KR" altLang="en-US" sz="2000" dirty="0">
                <a:solidFill>
                  <a:srgbClr val="FF0000"/>
                </a:solidFill>
              </a:rPr>
              <a:t>만</a:t>
            </a:r>
            <a:r>
              <a:rPr lang="ko-KR" altLang="en-US" sz="2000" dirty="0"/>
              <a:t> 하기</a:t>
            </a:r>
            <a:endParaRPr lang="en-US" altLang="ko-KR" sz="2000" dirty="0"/>
          </a:p>
          <a:p>
            <a:pPr marL="514350" indent="-514350">
              <a:buAutoNum type="arabicPeriod"/>
            </a:pPr>
            <a:r>
              <a:rPr lang="en-US" sz="2000" dirty="0"/>
              <a:t>pre-</a:t>
            </a:r>
            <a:r>
              <a:rPr lang="en-US" sz="2000" dirty="0" err="1"/>
              <a:t>trained된</a:t>
            </a:r>
            <a:r>
              <a:rPr lang="en-US" sz="2000" dirty="0"/>
              <a:t> </a:t>
            </a:r>
            <a:r>
              <a:rPr lang="en-US" sz="2000" dirty="0" err="1"/>
              <a:t>모델을</a:t>
            </a:r>
            <a:r>
              <a:rPr lang="en-US" sz="2000" dirty="0"/>
              <a:t> </a:t>
            </a:r>
            <a:r>
              <a:rPr lang="en-US" sz="2000" dirty="0" err="1"/>
              <a:t>불러와</a:t>
            </a:r>
            <a:r>
              <a:rPr lang="en-US" sz="2000" dirty="0"/>
              <a:t> fc </a:t>
            </a:r>
            <a:r>
              <a:rPr lang="en-US" sz="2000" dirty="0" err="1"/>
              <a:t>layer를</a:t>
            </a:r>
            <a:r>
              <a:rPr lang="en-US" sz="2000" dirty="0"/>
              <a:t> </a:t>
            </a:r>
            <a:r>
              <a:rPr lang="en-US" sz="2000" dirty="0" err="1"/>
              <a:t>추가해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직접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학습하고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predict</a:t>
            </a:r>
            <a:r>
              <a:rPr lang="en-US" sz="2000" dirty="0" err="1"/>
              <a:t>하기</a:t>
            </a:r>
            <a:endParaRPr lang="en-US" sz="2000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번은 성능이 보장이 안되는데 많은 시간을 잡아먹음 </a:t>
            </a:r>
            <a:r>
              <a:rPr lang="en-US" altLang="ko-KR" dirty="0"/>
              <a:t>-&gt; 1</a:t>
            </a:r>
            <a:r>
              <a:rPr lang="ko-KR" altLang="en-US" dirty="0"/>
              <a:t>번으로 선택 </a:t>
            </a:r>
            <a:r>
              <a:rPr lang="en-US" altLang="ko-KR" dirty="0"/>
              <a:t>-&gt; </a:t>
            </a:r>
            <a:r>
              <a:rPr lang="ko-KR" altLang="en-US" dirty="0"/>
              <a:t>무슨 모델을 써야하지</a:t>
            </a:r>
            <a:r>
              <a:rPr lang="en-US" altLang="ko-KR" dirty="0"/>
              <a:t>? -&gt; </a:t>
            </a:r>
            <a:r>
              <a:rPr lang="ko-KR" altLang="en-US" dirty="0"/>
              <a:t>감정 분류모델 활용</a:t>
            </a:r>
            <a:br>
              <a:rPr lang="en-US" altLang="ko-KR" dirty="0"/>
            </a:br>
            <a:r>
              <a:rPr lang="en-US" altLang="ko-KR" dirty="0"/>
              <a:t>[anger, disgust, fear, joy, neutral, sadness, surprise]</a:t>
            </a:r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개에 </a:t>
            </a:r>
            <a:r>
              <a:rPr lang="en-US" altLang="ko-KR" dirty="0"/>
              <a:t>output </a:t>
            </a:r>
            <a:r>
              <a:rPr lang="ko-KR" altLang="en-US" dirty="0"/>
              <a:t>에 대해 각각의</a:t>
            </a:r>
            <a:r>
              <a:rPr lang="en-US" altLang="ko-KR" dirty="0"/>
              <a:t> </a:t>
            </a:r>
            <a:r>
              <a:rPr lang="ko-KR" altLang="en-US" dirty="0"/>
              <a:t>확률 출력</a:t>
            </a:r>
            <a:r>
              <a:rPr lang="en-US" altLang="ko-KR" dirty="0"/>
              <a:t>. </a:t>
            </a:r>
            <a:r>
              <a:rPr lang="ko-KR" altLang="en-US" dirty="0"/>
              <a:t>이를 그대로 </a:t>
            </a:r>
            <a:r>
              <a:rPr lang="en-US" altLang="ko-KR" dirty="0"/>
              <a:t>column</a:t>
            </a:r>
            <a:r>
              <a:rPr lang="ko-KR" altLang="en-US" dirty="0"/>
              <a:t>에 가져와 활용함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3AC23AB-C693-F2AD-D76C-67BBA97A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690" y="223907"/>
            <a:ext cx="2599503" cy="3526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8BB6D-C970-38A4-8BDA-5B7F5075703D}"/>
              </a:ext>
            </a:extLst>
          </p:cNvPr>
          <p:cNvSpPr txBox="1"/>
          <p:nvPr/>
        </p:nvSpPr>
        <p:spPr>
          <a:xfrm>
            <a:off x="383340" y="6389277"/>
            <a:ext cx="795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</a:t>
            </a:r>
            <a:r>
              <a:rPr lang="en-KR" altLang="ko-KR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https://huggingface.co/j-hartmann/emotion-english-distilroberta-base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30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CE41-A187-800F-B043-FC27E2AC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Validation set 구축 전략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0CA4-5843-43B7-0057-3477C0318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F1-score에서는 </a:t>
            </a:r>
            <a:r>
              <a:rPr lang="en-US" dirty="0" err="1"/>
              <a:t>비율이</a:t>
            </a:r>
            <a:r>
              <a:rPr lang="en-US" dirty="0"/>
              <a:t> </a:t>
            </a:r>
            <a:r>
              <a:rPr lang="en-US" dirty="0" err="1"/>
              <a:t>굉장히</a:t>
            </a:r>
            <a:r>
              <a:rPr lang="en-US" dirty="0"/>
              <a:t> </a:t>
            </a:r>
            <a:r>
              <a:rPr lang="en-US" dirty="0" err="1"/>
              <a:t>중요하기</a:t>
            </a:r>
            <a:r>
              <a:rPr lang="en-US" dirty="0"/>
              <a:t> </a:t>
            </a:r>
            <a:r>
              <a:rPr lang="en-US" dirty="0" err="1"/>
              <a:t>때문에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Stratified K-</a:t>
            </a:r>
            <a:r>
              <a:rPr lang="en-US" dirty="0" err="1">
                <a:solidFill>
                  <a:srgbClr val="FF0000"/>
                </a:solidFill>
              </a:rPr>
              <a:t>Fold</a:t>
            </a:r>
            <a:r>
              <a:rPr lang="en-US" dirty="0" err="1"/>
              <a:t>로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나눔</a:t>
            </a:r>
            <a:r>
              <a:rPr lang="en-US" altLang="ko-KR" dirty="0"/>
              <a:t>.(k</a:t>
            </a:r>
            <a:r>
              <a:rPr lang="ko-KR" altLang="en-US" dirty="0"/>
              <a:t>가 커질수록 과적합도 커지기 때문에 </a:t>
            </a:r>
            <a:r>
              <a:rPr lang="en-US" altLang="ko-KR" dirty="0"/>
              <a:t>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로 설정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기준 </a:t>
            </a:r>
            <a:r>
              <a:rPr lang="en-US" altLang="ko-KR" dirty="0"/>
              <a:t>column = </a:t>
            </a:r>
            <a:r>
              <a:rPr lang="en-US" altLang="ko-KR" dirty="0" err="1"/>
              <a:t>is_converted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034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54FE-0544-62C0-76A5-AD38BCA8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모델 학습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84A0-8697-B1E0-8826-9B3133CF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9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범주형 변수</a:t>
            </a:r>
            <a:r>
              <a:rPr lang="en-US" altLang="ko-KR" dirty="0"/>
              <a:t>(categorical variable)</a:t>
            </a:r>
            <a:r>
              <a:rPr lang="ko-KR" altLang="en-US" dirty="0"/>
              <a:t>가 매우 많은 편이기 때문에 범주형 변수에 강한 </a:t>
            </a:r>
            <a:r>
              <a:rPr lang="en-US" altLang="ko-KR" dirty="0" err="1">
                <a:solidFill>
                  <a:srgbClr val="FF0000"/>
                </a:solidFill>
              </a:rPr>
              <a:t>CatBoostClassifier</a:t>
            </a:r>
            <a:r>
              <a:rPr lang="ko-KR" altLang="en-US" dirty="0" err="1"/>
              <a:t>를</a:t>
            </a:r>
            <a:r>
              <a:rPr lang="ko-KR" altLang="en-US" dirty="0"/>
              <a:t> 모델로 선정</a:t>
            </a:r>
            <a:endParaRPr lang="en-US" altLang="ko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Boost model은 대부분 label의 가중치를 설정할 수 있는데</a:t>
            </a:r>
            <a:r>
              <a:rPr lang="en-US" altLang="ko-KR" dirty="0"/>
              <a:t>, threshold</a:t>
            </a:r>
            <a:r>
              <a:rPr lang="ko-KR" altLang="en-US" dirty="0"/>
              <a:t>가 </a:t>
            </a:r>
            <a:r>
              <a:rPr lang="en-US" altLang="ko-KR" dirty="0"/>
              <a:t>0.5</a:t>
            </a:r>
            <a:r>
              <a:rPr lang="ko-KR" altLang="en-US" dirty="0"/>
              <a:t> 부근일 때 최대 </a:t>
            </a:r>
            <a:r>
              <a:rPr lang="en-US" altLang="ko-KR" dirty="0"/>
              <a:t>F1-score</a:t>
            </a:r>
            <a:r>
              <a:rPr lang="ko-KR" altLang="en-US" dirty="0"/>
              <a:t>점수를 낼 수 있도록</a:t>
            </a:r>
            <a:r>
              <a:rPr lang="en-US" altLang="ko-KR" dirty="0"/>
              <a:t>(K-fold validation </a:t>
            </a:r>
            <a:r>
              <a:rPr lang="ko-KR" altLang="en-US" dirty="0"/>
              <a:t>기반</a:t>
            </a:r>
            <a:r>
              <a:rPr lang="en-US" altLang="ko-KR" dirty="0"/>
              <a:t>) </a:t>
            </a:r>
            <a:r>
              <a:rPr lang="en-US" altLang="ko-KR" dirty="0" err="1">
                <a:solidFill>
                  <a:srgbClr val="FF0000"/>
                </a:solidFill>
              </a:rPr>
              <a:t>scale_pos_weight</a:t>
            </a: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np.sqrt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is_converted</a:t>
            </a:r>
            <a:r>
              <a:rPr lang="ko-KR" altLang="en-US" dirty="0">
                <a:solidFill>
                  <a:srgbClr val="FF0000"/>
                </a:solidFill>
              </a:rPr>
              <a:t>가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인 개수 </a:t>
            </a:r>
            <a:r>
              <a:rPr lang="en-US" altLang="ko-KR" dirty="0">
                <a:solidFill>
                  <a:srgbClr val="FF0000"/>
                </a:solidFill>
              </a:rPr>
              <a:t>/ 1</a:t>
            </a:r>
            <a:r>
              <a:rPr lang="ko-KR" altLang="en-US" dirty="0">
                <a:solidFill>
                  <a:srgbClr val="FF0000"/>
                </a:solidFill>
              </a:rPr>
              <a:t>인 개수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로 </a:t>
            </a:r>
            <a:r>
              <a:rPr lang="ko-KR" altLang="en-US" dirty="0"/>
              <a:t>선택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모델이</a:t>
            </a:r>
            <a:r>
              <a:rPr lang="en-US" dirty="0"/>
              <a:t> F1-score에 </a:t>
            </a:r>
            <a:r>
              <a:rPr lang="en-US" dirty="0" err="1"/>
              <a:t>맞게</a:t>
            </a:r>
            <a:r>
              <a:rPr lang="en-US" dirty="0"/>
              <a:t> </a:t>
            </a:r>
            <a:r>
              <a:rPr lang="en-US" dirty="0" err="1"/>
              <a:t>학습될</a:t>
            </a:r>
            <a:r>
              <a:rPr lang="en-US" dirty="0"/>
              <a:t> </a:t>
            </a:r>
            <a:r>
              <a:rPr lang="en-US" dirty="0" err="1"/>
              <a:t>수</a:t>
            </a:r>
            <a:r>
              <a:rPr lang="en-US" dirty="0"/>
              <a:t>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evel_metric을</a:t>
            </a:r>
            <a:r>
              <a:rPr lang="en-US" dirty="0">
                <a:solidFill>
                  <a:srgbClr val="FF0000"/>
                </a:solidFill>
              </a:rPr>
              <a:t> f1으로 </a:t>
            </a:r>
            <a:r>
              <a:rPr lang="en-US" dirty="0" err="1"/>
              <a:t>선택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33383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1679</Words>
  <Application>Microsoft Macintosh PowerPoint</Application>
  <PresentationFormat>Widescreen</PresentationFormat>
  <Paragraphs>264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Aptos</vt:lpstr>
      <vt:lpstr>Aptos Display</vt:lpstr>
      <vt:lpstr>Arial</vt:lpstr>
      <vt:lpstr>Wingdings</vt:lpstr>
      <vt:lpstr>Office Theme</vt:lpstr>
      <vt:lpstr>LG Aimers 4th Offline hackathon</vt:lpstr>
      <vt:lpstr>목차</vt:lpstr>
      <vt:lpstr>문제 접근</vt:lpstr>
      <vt:lpstr>문제 접근</vt:lpstr>
      <vt:lpstr>데이터 분석 요약</vt:lpstr>
      <vt:lpstr>Expected_submit</vt:lpstr>
      <vt:lpstr>lead_description</vt:lpstr>
      <vt:lpstr>Validation set 구축 전략</vt:lpstr>
      <vt:lpstr>모델 학습</vt:lpstr>
      <vt:lpstr>모델학습(con’d) + 성능개선</vt:lpstr>
      <vt:lpstr>모델 구조</vt:lpstr>
      <vt:lpstr>결과 분석</vt:lpstr>
      <vt:lpstr>감사합니다</vt:lpstr>
      <vt:lpstr>PowerPoint Presentation</vt:lpstr>
      <vt:lpstr>bant_submit</vt:lpstr>
      <vt:lpstr>Expected_submit</vt:lpstr>
      <vt:lpstr>customer_country</vt:lpstr>
      <vt:lpstr>business_unit</vt:lpstr>
      <vt:lpstr>com_reg_ver_win_rate</vt:lpstr>
      <vt:lpstr>cutomer_idx</vt:lpstr>
      <vt:lpstr>lead_date</vt:lpstr>
      <vt:lpstr>customer_type</vt:lpstr>
      <vt:lpstr>customer_history</vt:lpstr>
      <vt:lpstr>enterprise</vt:lpstr>
      <vt:lpstr>historical_existing_cnt</vt:lpstr>
      <vt:lpstr>id, it, idit_strategic_ver</vt:lpstr>
      <vt:lpstr>customer_job</vt:lpstr>
      <vt:lpstr>lead_from_channel</vt:lpstr>
      <vt:lpstr>lead_description</vt:lpstr>
      <vt:lpstr>lead_desc_length</vt:lpstr>
      <vt:lpstr>event_name</vt:lpstr>
      <vt:lpstr>inquiry_type</vt:lpstr>
      <vt:lpstr>prefer_ver_count</vt:lpstr>
      <vt:lpstr>prefer_ver_mean</vt:lpstr>
      <vt:lpstr>product_category</vt:lpstr>
      <vt:lpstr>product_subcategory</vt:lpstr>
      <vt:lpstr>product_modelname</vt:lpstr>
      <vt:lpstr>customer.country.1</vt:lpstr>
      <vt:lpstr>customer_position</vt:lpstr>
      <vt:lpstr>response_corporate</vt:lpstr>
      <vt:lpstr>expected_timeline</vt:lpstr>
      <vt:lpstr>transfer_agreement</vt:lpstr>
      <vt:lpstr>ver_cus &amp; ver_pro</vt:lpstr>
      <vt:lpstr>ver_win_rate_x &amp; ver_win_ratio_per_bu</vt:lpstr>
      <vt:lpstr>ver_win_rate_mean_upper </vt:lpstr>
      <vt:lpstr>business_area</vt:lpstr>
      <vt:lpstr>business_subarea</vt:lpstr>
      <vt:lpstr>lead_owner</vt:lpstr>
      <vt:lpstr>결과분석-모델2</vt:lpstr>
      <vt:lpstr>결과분석-모델2</vt:lpstr>
      <vt:lpstr>결과분석-모델2</vt:lpstr>
      <vt:lpstr>결과분석 – 모델1</vt:lpstr>
      <vt:lpstr>결과분석 – 모델1</vt:lpstr>
      <vt:lpstr>결과분석 – 모델1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LG Aimers 4th Offline hackathon</dc:title>
  <dc:creator>김준영</dc:creator>
  <cp:lastModifiedBy>김준영</cp:lastModifiedBy>
  <cp:revision>7</cp:revision>
  <dcterms:created xsi:type="dcterms:W3CDTF">2024-04-06T17:16:24Z</dcterms:created>
  <dcterms:modified xsi:type="dcterms:W3CDTF">2024-04-07T09:22:35Z</dcterms:modified>
</cp:coreProperties>
</file>